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73" r:id="rId2"/>
    <p:sldId id="274" r:id="rId3"/>
    <p:sldId id="275" r:id="rId4"/>
    <p:sldId id="453" r:id="rId5"/>
    <p:sldId id="454" r:id="rId6"/>
    <p:sldId id="456" r:id="rId7"/>
    <p:sldId id="432" r:id="rId8"/>
    <p:sldId id="433" r:id="rId9"/>
    <p:sldId id="278" r:id="rId10"/>
    <p:sldId id="457" r:id="rId11"/>
    <p:sldId id="460" r:id="rId12"/>
    <p:sldId id="458" r:id="rId13"/>
    <p:sldId id="462" r:id="rId14"/>
    <p:sldId id="463" r:id="rId15"/>
    <p:sldId id="439" r:id="rId16"/>
    <p:sldId id="282" r:id="rId17"/>
    <p:sldId id="465" r:id="rId18"/>
    <p:sldId id="469" r:id="rId19"/>
    <p:sldId id="473" r:id="rId20"/>
    <p:sldId id="470" r:id="rId21"/>
    <p:sldId id="472" r:id="rId22"/>
    <p:sldId id="471" r:id="rId23"/>
    <p:sldId id="468" r:id="rId24"/>
    <p:sldId id="448" r:id="rId25"/>
    <p:sldId id="285" r:id="rId26"/>
    <p:sldId id="429" r:id="rId27"/>
    <p:sldId id="45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u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8EE"/>
    <a:srgbClr val="F2D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7" autoAdjust="0"/>
    <p:restoredTop sz="73967" autoAdjust="0"/>
  </p:normalViewPr>
  <p:slideViewPr>
    <p:cSldViewPr snapToGrid="0">
      <p:cViewPr varScale="1">
        <p:scale>
          <a:sx n="78" d="100"/>
          <a:sy n="78" d="100"/>
        </p:scale>
        <p:origin x="164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25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29551-9DBD-3ACC-B7F2-081D8A0ED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D49F19-BB05-62AB-3386-4CC891465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597283B-47C7-FC8C-D45B-2DCB5D66A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15E757-4223-AF04-E123-89813E804A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6647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89091-F997-EF2C-81AC-6062B113C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E126664-E458-8E76-D7BC-AF7FAEDFA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5E9A10-D860-3667-C366-3BA0254B6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4D2455-33D7-C247-96A8-EC457B98F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413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9FBEF-A829-3F8A-E1AC-37F084C4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42B32E-D741-47FB-7771-B423A8C58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54BC79-1CAA-A160-3BCD-12F2C2D7B3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AD6F57-3C74-622E-669A-2ECC641E5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284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1A1B-ACA8-465E-3444-EC71BF10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811E5D-74D3-C46F-04BA-6E34CE4F7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ABD4FA-9570-5D36-E4A6-EB12476A3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CD0769-A721-0FB7-0107-21F13CADC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8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9A06-F480-B8F8-434E-3E7767D52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036391-EDB1-B973-C0EB-C0675B39E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678A51-C427-FDE3-3F03-DF455F12B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6177FD-96C9-91F2-F45A-EC69A4608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4444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644BA-AE11-6EC7-10E9-CDC028A4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B3DFC8-3661-DF3E-3CE1-9220D779A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D218769-7E14-3621-3087-8643059326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9D2021-8B4F-CE8B-BA0B-0BF46835D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140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1AE38-7780-3161-24EC-68CF59C46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B6F824-7556-AF79-337F-F0103735D6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E62EA7-6DA8-AC16-5CC2-F965D330F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71BBE5-78D7-DAFB-FBFB-9DF5C225C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788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2C941-3D33-9387-4B3B-B1ABBF2AF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396ECB-32DE-870F-D0E8-FB0A6B54B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E8AC2AB-1432-81C1-D76E-7AF0D3560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E70E8-6E40-519F-4A0D-80452FD6C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800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39058-DAC3-169E-C530-1F09A3B9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A1C1FA-058B-B39D-D108-A8A09E5A0D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50EA17-DBB3-7803-AD53-CCA0443426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653887-C8DE-0725-F0BE-7F5F63317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658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9D1C2-9DF1-7A27-EE9E-1C46D75FF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810E38-1065-3CE4-386A-777524CCB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748CCA-3553-C08A-DD61-6CC899E11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6D3D30-C906-FC95-0452-E1DB061FB5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089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B148A-F7A0-3E03-5A5D-78CA0A7A3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6D9717C-0441-C9D5-41A3-90E93C3F7D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622F08-E076-E9DC-5DE1-62EA5A76A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BFAB6E-2ECB-E024-21DA-D8364D612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413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C7662-14F6-52BD-0830-B563702E6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CD6BAF1-562C-0A3E-FCBC-6399CC0647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784D5E-2E91-BF3C-FE1B-3CD5E3EA7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E48841-3786-63C7-D858-7FE96FEBB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352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FA56-B4A1-92E3-5029-7660183AA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BA704E-87FD-F45E-B44A-0AC996274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1C05E5A-E895-3347-867E-7984AA1DC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08C2C2-8BE4-8D77-F0CE-6AC0515A39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04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5F5F6-107E-A21B-2A92-F25406C2B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06F1FC-A839-7547-0802-B22DA0043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D0C6B6-BDEC-A32C-A940-C21FDF2C1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“Alright, that’s it for the experiments. Next, I’ll wrap up with the </a:t>
            </a:r>
            <a:r>
              <a:rPr lang="en-US" altLang="zh-CN" b="1" dirty="0"/>
              <a:t>Conclusion.”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49FF21-F4D7-AAC5-ED1A-76E171841B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159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C91DE-F874-BB89-BBEB-8DB63C96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F0C19D-F545-0D00-A10A-C1EB66284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7F9E7C-3F4D-7F56-5FC2-9D3CF8122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8FBC66-1240-D6D9-6462-E2EF22F2A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841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52809-AADC-7014-9691-66F7208D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71D8C9-D9BE-46C7-E7B3-7CA7532B7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975FAFE-AF87-450B-1674-42FF05667F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6C23E-4C50-5851-9C16-4EAF890C9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59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“Let me start with some background.</a:t>
                </a:r>
                <a:br>
                  <a:rPr lang="en-US" altLang="zh-CN" dirty="0"/>
                </a:br>
                <a:r>
                  <a:rPr lang="en-US" altLang="zh-CN" dirty="0"/>
                  <a:t>In many complex networks, like social or biological networks, one fundamental task is to estimate </a:t>
                </a:r>
                <a:r>
                  <a:rPr lang="en-US" altLang="zh-CN" b="1" dirty="0"/>
                  <a:t>connection probabilities</a:t>
                </a:r>
                <a:r>
                  <a:rPr lang="en-US" altLang="zh-CN" dirty="0"/>
                  <a:t>.</a:t>
                </a:r>
                <a:br>
                  <a:rPr lang="en-US" altLang="zh-CN" dirty="0"/>
                </a:br>
                <a:r>
                  <a:rPr lang="en-US" altLang="zh-CN" dirty="0"/>
                  <a:t>These edge probabilities form the basis for many downstream tasks such as link prediction, denoising, or data augmentation.</a:t>
                </a:r>
              </a:p>
              <a:p>
                <a:r>
                  <a:rPr lang="en-US" altLang="zh-CN" dirty="0"/>
                  <a:t>To model these probabilities in a flexible way, we use the </a:t>
                </a:r>
                <a:r>
                  <a:rPr lang="en-US" altLang="zh-CN" b="1" dirty="0"/>
                  <a:t>graphon framework</a:t>
                </a:r>
                <a:r>
                  <a:rPr lang="en-US" altLang="zh-CN" dirty="0"/>
                  <a:t>.</a:t>
                </a:r>
                <a:br>
                  <a:rPr lang="en-US" altLang="zh-CN" dirty="0"/>
                </a:br>
                <a:r>
                  <a:rPr lang="en-US" altLang="zh-CN" dirty="0"/>
                  <a:t>A graphon is simply a symmetric function defined on the unit square. You can think of it like this: each node gets a hidden position sampled uniformly from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[0ⓜ,1]</a:t>
                </a:r>
                <a:r>
                  <a:rPr lang="ar-AE" altLang="zh-CN" dirty="0"/>
                  <a:t>. </a:t>
                </a:r>
                <a:r>
                  <a:rPr lang="en-US" altLang="zh-CN" dirty="0"/>
                  <a:t>Then, the probability of an edge between two nodes depends on applying the graphon function to their hidden positions.</a:t>
                </a:r>
              </a:p>
              <a:p>
                <a:r>
                  <a:rPr lang="en-US" altLang="zh-CN" dirty="0"/>
                  <a:t>So intuitively, a graphon is just a smooth function that encodes the edge probabilities in a network.”</a:t>
                </a:r>
              </a:p>
              <a:p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D2AC0-BCB3-5E29-0AE5-E38FCD234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D2CBCA-CBA6-33AC-DAEA-062FE768F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5444DE0-7255-4C1A-4D0A-F09B4E9817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1A79D3-1AA9-4457-A61F-858A3F0AB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597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3B4B1-700E-957A-46FB-5BBD47432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43BF9E-29D1-EC5A-B599-340DAAE26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418839-206E-6E86-FF25-7D9C247D8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FF80E9-10B3-F6DF-E4EC-CD68DA5F5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73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605EE-7379-91A1-B363-6A6926B3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D525FA-37DD-3A51-2252-B9C6243EE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AA7D4B-E849-769C-8571-2E6DCC72F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92D92D-457A-6667-924C-56F8BCB7F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470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2576B-92E9-A72A-1A94-C79079ACA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AF20E04-6657-B36A-C482-E00D0D17A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377041-2240-50EB-2C4D-21500B745F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886CD8-3C94-400A-6B42-717C0245FE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87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D56C-712B-5CEC-4BDF-F6455ADAF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FAC846-48DC-5BC6-1012-8A6B5F08A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240F992E-F42D-7F5F-00F4-A03B836C98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240F992E-F42D-7F5F-00F4-A03B836C98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“Here is the problem setup.</a:t>
                </a:r>
              </a:p>
              <a:p>
                <a:r>
                  <a:rPr lang="en-US" altLang="zh-CN" dirty="0"/>
                  <a:t>Our goal is to estimate the </a:t>
                </a:r>
                <a:r>
                  <a:rPr lang="en-US" altLang="zh-CN" b="1" dirty="0"/>
                  <a:t>target graphon</a:t>
                </a:r>
                <a:r>
                  <a:rPr lang="en-US" altLang="zh-CN" dirty="0"/>
                  <a:t>, which is the latent probability matrix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𝑃_𝑡</a:t>
                </a:r>
                <a:r>
                  <a:rPr lang="en-US" altLang="zh-CN" dirty="0"/>
                  <a:t>for a small graph.</a:t>
                </a:r>
              </a:p>
              <a:p>
                <a:r>
                  <a:rPr lang="en-US" altLang="zh-CN" dirty="0"/>
                  <a:t>We have two types of data:</a:t>
                </a:r>
              </a:p>
              <a:p>
                <a:r>
                  <a:rPr lang="en-US" altLang="zh-CN" dirty="0"/>
                  <a:t>a </a:t>
                </a:r>
                <a:r>
                  <a:rPr lang="en-US" altLang="zh-CN" b="1" dirty="0"/>
                  <a:t>source graph</a:t>
                </a:r>
                <a:r>
                  <a:rPr lang="en-US" altLang="zh-CN" dirty="0"/>
                  <a:t>, with adjacency matrix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𝐴_𝑠</a:t>
                </a:r>
                <a:r>
                  <a:rPr lang="ar-AE" altLang="zh-CN" dirty="0"/>
                  <a:t>, </a:t>
                </a:r>
                <a:r>
                  <a:rPr lang="en-US" altLang="zh-CN" dirty="0"/>
                  <a:t>which is large,</a:t>
                </a:r>
              </a:p>
              <a:p>
                <a:r>
                  <a:rPr lang="en-US" altLang="zh-CN" dirty="0"/>
                  <a:t>and a </a:t>
                </a:r>
                <a:r>
                  <a:rPr lang="en-US" altLang="zh-CN" b="1" dirty="0"/>
                  <a:t>target graph</a:t>
                </a:r>
                <a:r>
                  <a:rPr lang="en-US" altLang="zh-CN" dirty="0"/>
                  <a:t>, with adjacency matrix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𝐴_𝑡</a:t>
                </a:r>
                <a:r>
                  <a:rPr lang="ar-AE" altLang="zh-CN" dirty="0"/>
                  <a:t>, </a:t>
                </a:r>
                <a:r>
                  <a:rPr lang="en-US" altLang="zh-CN" dirty="0"/>
                  <a:t>which is smaller.</a:t>
                </a:r>
              </a:p>
              <a:p>
                <a:r>
                  <a:rPr lang="en-US" altLang="zh-CN" dirty="0"/>
                  <a:t>Both of these graphs are generated from their own latent graphon functions,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𝑓_𝑠</a:t>
                </a:r>
                <a:r>
                  <a:rPr lang="en-US" altLang="zh-CN" dirty="0"/>
                  <a:t>and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𝑓_𝑡</a:t>
                </a:r>
                <a:r>
                  <a:rPr lang="ar-AE" altLang="zh-CN" dirty="0"/>
                  <a:t>. </a:t>
                </a:r>
                <a:r>
                  <a:rPr lang="en-US" altLang="zh-CN" dirty="0"/>
                  <a:t>Formally, the entries are Bernoulli random variables with probabilities given by these graphons.</a:t>
                </a:r>
              </a:p>
              <a:p>
                <a:r>
                  <a:rPr lang="en-US" altLang="zh-CN" dirty="0"/>
                  <a:t>So the objective is to estimate the target probability matrix </a:t>
                </a:r>
                <a:r>
                  <a:rPr lang="ar-AE" altLang="zh-CN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𝑃_𝑡</a:t>
                </a:r>
                <a:r>
                  <a:rPr lang="ar-AE" altLang="zh-CN" dirty="0"/>
                  <a:t>, </a:t>
                </a:r>
                <a:r>
                  <a:rPr lang="en-US" altLang="zh-CN" dirty="0"/>
                  <a:t>not just from the target data alone, but by also leveraging knowledge transferred from the larger source graph.</a:t>
                </a:r>
                <a:br>
                  <a:rPr lang="en-US" altLang="zh-CN" dirty="0"/>
                </a:br>
                <a:r>
                  <a:rPr lang="en-US" altLang="zh-CN" dirty="0"/>
                  <a:t>At the same time, we want to adapt to possible differences between source and target, so that we can avoid negative transfer.”</a:t>
                </a:r>
              </a:p>
              <a:p>
                <a:endParaRPr lang="en-US" altLang="zh-CN" dirty="0"/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4C1344-2F8C-01E9-3B60-0B0551774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897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CCDFA9-22DA-4E54-9200-38890BFB51A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2025/10/3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429937" y="1831390"/>
            <a:ext cx="9238063" cy="1900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3200" b="1" dirty="0">
                <a:latin typeface="Quattrocento Sans" panose="020B0502050000020003" pitchFamily="34" charset="0"/>
                <a:ea typeface="微软雅黑" panose="020B0503020204020204" charset="-122"/>
                <a:cs typeface="Times New Roman" panose="02020603050405020304" charset="0"/>
              </a:rPr>
              <a:t>Cross-Domain Hyperspectral Image Classification via Mamba–CNN and Knowledge Distillation</a:t>
            </a:r>
          </a:p>
          <a:p>
            <a:pPr algn="ctr">
              <a:lnSpc>
                <a:spcPct val="125000"/>
              </a:lnSpc>
            </a:pPr>
            <a:endParaRPr lang="en-US" altLang="zh-CN" sz="3200" b="1" dirty="0">
              <a:latin typeface="Quattrocento Sans" panose="020B0502050000020003" pitchFamily="3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135560" y="3380557"/>
            <a:ext cx="763284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400" dirty="0" err="1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Aoyan</a:t>
            </a: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 Du</a:t>
            </a:r>
            <a:r>
              <a:rPr lang="en-US" altLang="zh-CN" sz="24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Guixin</a:t>
            </a: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 Zhao</a:t>
            </a:r>
            <a:r>
              <a:rPr lang="en-US" altLang="zh-CN" sz="24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Yuyao Wang</a:t>
            </a:r>
            <a:r>
              <a:rPr lang="en-US" altLang="zh-CN" sz="2400" b="1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,</a:t>
            </a:r>
          </a:p>
          <a:p>
            <a:pPr algn="ctr">
              <a:defRPr/>
            </a:pP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Aimei</a:t>
            </a: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 Dong</a:t>
            </a:r>
            <a:r>
              <a:rPr lang="en-US" altLang="zh-CN" sz="24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, </a:t>
            </a:r>
            <a:r>
              <a:rPr lang="en-US" altLang="zh-CN" sz="2400" dirty="0" err="1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Xiangjun</a:t>
            </a: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 Dong</a:t>
            </a:r>
            <a:r>
              <a:rPr lang="en-US" altLang="zh-CN" sz="24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75420" y="4211554"/>
            <a:ext cx="1044116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aseline="300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24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itchFamily="34" charset="0"/>
              </a:rPr>
              <a:t>1</a:t>
            </a: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Arial" pitchFamily="34" charset="0"/>
              </a:rPr>
              <a:t>Shandong Computer Science Center</a:t>
            </a:r>
            <a:endParaRPr lang="en-US" altLang="zh-CN" sz="2400" dirty="0">
              <a:solidFill>
                <a:srgbClr val="434342"/>
              </a:solidFill>
              <a:latin typeface="Quattrocento Sans" panose="020B0502050000020003" pitchFamily="34" charset="0"/>
              <a:cs typeface="Arial" pitchFamily="34" charset="0"/>
              <a:sym typeface="+mn-ea"/>
            </a:endParaRPr>
          </a:p>
          <a:p>
            <a:pPr algn="ctr">
              <a:defRPr/>
            </a:pPr>
            <a:r>
              <a:rPr lang="en-US" altLang="zh-CN" sz="2400" baseline="30000" dirty="0">
                <a:solidFill>
                  <a:srgbClr val="434342"/>
                </a:solidFill>
                <a:latin typeface="Quattrocento Sans" panose="020B0502050000020003" pitchFamily="34" charset="0"/>
                <a:cs typeface="Arial" pitchFamily="34" charset="0"/>
              </a:rPr>
              <a:t>2</a:t>
            </a:r>
            <a:r>
              <a:rPr lang="en-US" altLang="zh-CN" sz="2400" dirty="0">
                <a:solidFill>
                  <a:srgbClr val="434342"/>
                </a:solidFill>
                <a:latin typeface="Quattrocento Sans" panose="020B0502050000020003" pitchFamily="34" charset="0"/>
                <a:cs typeface="Arial" pitchFamily="34" charset="0"/>
              </a:rPr>
              <a:t>Department of Mathematics and Statistics, Boston University</a:t>
            </a:r>
          </a:p>
          <a:p>
            <a:pPr algn="ctr"/>
            <a:endParaRPr lang="en-US" altLang="zh-CN" sz="2800" b="1" dirty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algn="ctr"/>
            <a:r>
              <a:rPr lang="en-US" altLang="zh-CN" sz="28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IEEE TRGS 2025</a:t>
            </a:r>
          </a:p>
        </p:txBody>
      </p:sp>
      <p:pic>
        <p:nvPicPr>
          <p:cNvPr id="3" name="Picture 2" descr="Brand - GRSS-IEEE">
            <a:extLst>
              <a:ext uri="{FF2B5EF4-FFF2-40B4-BE49-F238E27FC236}">
                <a16:creationId xmlns:a16="http://schemas.microsoft.com/office/drawing/2014/main" id="{C7D3CF32-03CC-BDB2-0C5B-A1F67A501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" cy="154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F9E6E-D780-C449-67A9-92DA1234C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DFA2DC09-D0EA-8125-F97D-87C41C3C7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10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5E3A24D-F5CD-4729-E5CE-0F121223844A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9AD4F7A-C992-FA0B-3859-505A79D05E7B}"/>
              </a:ext>
            </a:extLst>
          </p:cNvPr>
          <p:cNvSpPr/>
          <p:nvPr/>
        </p:nvSpPr>
        <p:spPr>
          <a:xfrm>
            <a:off x="250358" y="97581"/>
            <a:ext cx="9231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Method: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 </a:t>
            </a: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A. Feature Extractor (GLMC)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A5E6C6E-BBA6-0E73-1B2D-E2FD7EACEF19}"/>
                  </a:ext>
                </a:extLst>
              </p:cNvPr>
              <p:cNvSpPr txBox="1"/>
              <p:nvPr/>
            </p:nvSpPr>
            <p:spPr>
              <a:xfrm>
                <a:off x="509259" y="1196106"/>
                <a:ext cx="7532771" cy="46351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Quattrocento Sans" panose="020B0502050000020003" pitchFamily="34" charset="0"/>
                  </a:rPr>
                  <a:t>Motivation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 HSI requires 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global + local features</a:t>
                </a:r>
                <a:endParaRPr lang="en-US" altLang="zh-CN" sz="2000" dirty="0">
                  <a:latin typeface="Quattrocento Sans" panose="020B0502050000020003" pitchFamily="34" charset="0"/>
                </a:endParaRPr>
              </a:p>
              <a:p>
                <a:pPr marL="742950" lvl="1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Quattrocento Sans" panose="020B0502050000020003" pitchFamily="34" charset="0"/>
                  </a:rPr>
                  <a:t>Global → capture long-range dependencies</a:t>
                </a:r>
              </a:p>
              <a:p>
                <a:pPr marL="742950" lvl="1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Quattrocento Sans" panose="020B0502050000020003" pitchFamily="34" charset="0"/>
                  </a:rPr>
                  <a:t>Local → capture fine-grained details</a:t>
                </a:r>
              </a:p>
              <a:p>
                <a:pPr>
                  <a:lnSpc>
                    <a:spcPts val="3000"/>
                  </a:lnSpc>
                </a:pPr>
                <a:endParaRPr lang="en-US" altLang="zh-CN" sz="2000" b="1" dirty="0">
                  <a:latin typeface="Quattrocento Sans" panose="020B0502050000020003" pitchFamily="34" charset="0"/>
                </a:endParaRPr>
              </a:p>
              <a:p>
                <a:pPr marL="28575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endParaRPr lang="en-US" altLang="zh-CN" sz="2000" b="1" dirty="0">
                  <a:latin typeface="Quattrocento Sans" panose="020B0502050000020003" pitchFamily="34" charset="0"/>
                </a:endParaRPr>
              </a:p>
              <a:p>
                <a:pPr marL="285750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Quattrocento Sans" panose="020B0502050000020003" pitchFamily="34" charset="0"/>
                  </a:rPr>
                  <a:t>Output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 Rich feature representations</a:t>
                </a:r>
              </a:p>
              <a:p>
                <a:pPr marL="742950" lvl="1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Quattrocento Sans" panose="020B0502050000020003" pitchFamily="34" charset="0"/>
                  </a:rPr>
                  <a:t> 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for source,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Quattrocento Sans" panose="020B0502050000020003" pitchFamily="34" charset="0"/>
                  </a:rPr>
                  <a:t> 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for target</a:t>
                </a:r>
              </a:p>
              <a:p>
                <a:pPr marL="742950" lvl="1" indent="-28575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Quattrocento Sans" panose="020B0502050000020003" pitchFamily="34" charset="0"/>
                  </a:rPr>
                  <a:t>Passed to 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domain alignment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 stage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A5E6C6E-BBA6-0E73-1B2D-E2FD7EACE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59" y="1196106"/>
                <a:ext cx="7532771" cy="4635192"/>
              </a:xfrm>
              <a:prstGeom prst="rect">
                <a:avLst/>
              </a:prstGeom>
              <a:blipFill>
                <a:blip r:embed="rId3"/>
                <a:stretch>
                  <a:fillRect l="-6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示&#10;&#10;AI 生成的内容可能不正确。">
            <a:extLst>
              <a:ext uri="{FF2B5EF4-FFF2-40B4-BE49-F238E27FC236}">
                <a16:creationId xmlns:a16="http://schemas.microsoft.com/office/drawing/2014/main" id="{68B33045-A802-94D9-2CB6-F712C8826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740" y="920750"/>
            <a:ext cx="3810000" cy="5016500"/>
          </a:xfrm>
          <a:prstGeom prst="rect">
            <a:avLst/>
          </a:prstGeom>
        </p:spPr>
      </p:pic>
      <p:pic>
        <p:nvPicPr>
          <p:cNvPr id="12" name="Picture 2" descr="Brand - GRSS-IEEE">
            <a:extLst>
              <a:ext uri="{FF2B5EF4-FFF2-40B4-BE49-F238E27FC236}">
                <a16:creationId xmlns:a16="http://schemas.microsoft.com/office/drawing/2014/main" id="{CADA3FBB-FE07-5940-8DE0-1170A442E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6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DF33E-58BF-654D-8487-A34557F5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02915729-69E5-017A-C253-010695482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11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ED6609E-EFF5-1048-2D34-63C629C1C30A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378369-C1E6-734B-000D-510C656E14BA}"/>
              </a:ext>
            </a:extLst>
          </p:cNvPr>
          <p:cNvSpPr/>
          <p:nvPr/>
        </p:nvSpPr>
        <p:spPr>
          <a:xfrm>
            <a:off x="250358" y="97581"/>
            <a:ext cx="9231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Method: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 </a:t>
            </a: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A. Feature Extractor (GLMC)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156F581-1C83-78D3-2775-6E96B02B293C}"/>
                  </a:ext>
                </a:extLst>
              </p:cNvPr>
              <p:cNvSpPr txBox="1"/>
              <p:nvPr/>
            </p:nvSpPr>
            <p:spPr>
              <a:xfrm>
                <a:off x="250358" y="4317631"/>
                <a:ext cx="11941007" cy="241487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lnSpc>
                    <a:spcPts val="2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Quattrocento Sans" panose="020B0502050000020003" pitchFamily="34" charset="0"/>
                  </a:rPr>
                  <a:t>Design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 Dual-branch module</a:t>
                </a:r>
              </a:p>
              <a:p>
                <a:pPr marL="742950" lvl="1" indent="-285750">
                  <a:lnSpc>
                    <a:spcPts val="2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Quattrocento Sans" panose="020B0502050000020003" pitchFamily="34" charset="0"/>
                  </a:rPr>
                  <a:t>Mamba branch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 models 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global dependencies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 via selective scanning (SS2D), linear + conv layers, residual mixing</a:t>
                </a:r>
              </a:p>
              <a:p>
                <a:pPr marL="742950" lvl="1" indent="-285750">
                  <a:lnSpc>
                    <a:spcPts val="2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Quattrocento Sans" panose="020B0502050000020003" pitchFamily="34" charset="0"/>
                  </a:rPr>
                  <a:t>CNN branch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 three Conv2D layers for 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local spatial patterns</a:t>
                </a:r>
              </a:p>
              <a:p>
                <a:pPr marL="285750" indent="-285750">
                  <a:lnSpc>
                    <a:spcPts val="2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Quattrocento Sans" panose="020B0502050000020003" pitchFamily="34" charset="0"/>
                  </a:rPr>
                  <a:t>Fusion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</a:t>
                </a:r>
              </a:p>
              <a:p>
                <a:pPr marL="742950" lvl="1" indent="-285750">
                  <a:lnSpc>
                    <a:spcPts val="2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Quattrocento Sans" panose="020B0502050000020003" pitchFamily="34" charset="0"/>
                  </a:rPr>
                  <a:t>Concatenate outputs from both branches</a:t>
                </a:r>
              </a:p>
              <a:p>
                <a:pPr marL="742950" lvl="1" indent="-285750">
                  <a:lnSpc>
                    <a:spcPts val="26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Quattrocento Sans" panose="020B0502050000020003" pitchFamily="34" charset="0"/>
                  </a:rPr>
                  <a:t>Apply 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1×1</m:t>
                    </m:r>
                  </m:oMath>
                </a14:m>
                <a:r>
                  <a:rPr lang="en-US" altLang="zh-CN" sz="2000" dirty="0">
                    <a:latin typeface="Quattrocento Sans" panose="020B0502050000020003" pitchFamily="34" charset="0"/>
                  </a:rPr>
                  <a:t>Conv to fuse channels → joint feature maps</a:t>
                </a:r>
              </a:p>
              <a:p>
                <a:pPr marL="742950" lvl="1" indent="-285750">
                  <a:lnSpc>
                    <a:spcPts val="2600"/>
                  </a:lnSpc>
                  <a:buFont typeface="Arial" panose="020B0604020202020204" pitchFamily="34" charset="0"/>
                  <a:buChar char="•"/>
                </a:pPr>
                <a:endParaRPr lang="en-US" altLang="zh-CN" sz="2000" b="1" dirty="0">
                  <a:latin typeface="Quattrocento Sans" panose="020B0502050000020003" pitchFamily="34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156F581-1C83-78D3-2775-6E96B02B2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58" y="4317631"/>
                <a:ext cx="11941007" cy="2414871"/>
              </a:xfrm>
              <a:prstGeom prst="rect">
                <a:avLst/>
              </a:prstGeom>
              <a:blipFill>
                <a:blip r:embed="rId3"/>
                <a:stretch>
                  <a:fillRect l="-425" b="-41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内容占位符 3">
            <a:extLst>
              <a:ext uri="{FF2B5EF4-FFF2-40B4-BE49-F238E27FC236}">
                <a16:creationId xmlns:a16="http://schemas.microsoft.com/office/drawing/2014/main" id="{CA5DA786-3799-A183-9076-F347C6EE3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8" b="12706"/>
          <a:stretch>
            <a:fillRect/>
          </a:stretch>
        </p:blipFill>
        <p:spPr>
          <a:xfrm>
            <a:off x="1420284" y="849081"/>
            <a:ext cx="9343176" cy="3438162"/>
          </a:xfrm>
          <a:prstGeom prst="rect">
            <a:avLst/>
          </a:prstGeom>
        </p:spPr>
      </p:pic>
      <p:pic>
        <p:nvPicPr>
          <p:cNvPr id="5" name="Picture 2" descr="Brand - GRSS-IEEE">
            <a:extLst>
              <a:ext uri="{FF2B5EF4-FFF2-40B4-BE49-F238E27FC236}">
                <a16:creationId xmlns:a16="http://schemas.microsoft.com/office/drawing/2014/main" id="{577444BB-3990-6504-AE6B-27CFC54B4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78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E0862-FDC2-7F38-5DE4-369559A61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C5E5848C-2793-BB83-6C54-C9FE3180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12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F30CD42-3F89-D670-FC0B-550D4D5256A8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D20AB75-0079-3529-0128-C1C55501475B}"/>
              </a:ext>
            </a:extLst>
          </p:cNvPr>
          <p:cNvSpPr/>
          <p:nvPr/>
        </p:nvSpPr>
        <p:spPr>
          <a:xfrm>
            <a:off x="250358" y="97581"/>
            <a:ext cx="9231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Method: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 </a:t>
            </a:r>
            <a:r>
              <a:rPr lang="en-US" altLang="zh-CN" sz="4000" b="1" dirty="0">
                <a:latin typeface="Quattrocento Sans" panose="020B0502050000020003" pitchFamily="34" charset="0"/>
              </a:rPr>
              <a:t>B. Domain Alignment</a:t>
            </a:r>
            <a:endParaRPr lang="en-US" altLang="zh-CN" sz="4000" b="1" dirty="0">
              <a:latin typeface="Quattrocento Sans" panose="020B0502050000020003" pitchFamily="34" charset="0"/>
              <a:ea typeface="微软雅黑" panose="020B050302020402020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D28459-9AF5-E45D-C8F3-15F1310FB53E}"/>
              </a:ext>
            </a:extLst>
          </p:cNvPr>
          <p:cNvSpPr txBox="1"/>
          <p:nvPr/>
        </p:nvSpPr>
        <p:spPr>
          <a:xfrm>
            <a:off x="509259" y="2190092"/>
            <a:ext cx="6071155" cy="34595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Idea</a:t>
            </a:r>
            <a:r>
              <a:rPr lang="en-US" altLang="zh-CN" sz="2200" dirty="0">
                <a:latin typeface="Quattrocento Sans" panose="020B0502050000020003" pitchFamily="34" charset="0"/>
              </a:rPr>
              <a:t>: Use </a:t>
            </a:r>
            <a:r>
              <a:rPr lang="en-US" altLang="zh-CN" sz="2200" b="1" dirty="0">
                <a:latin typeface="Quattrocento Sans" panose="020B0502050000020003" pitchFamily="34" charset="0"/>
              </a:rPr>
              <a:t>knowledge distillation</a:t>
            </a:r>
            <a:r>
              <a:rPr lang="en-US" altLang="zh-CN" sz="2200" dirty="0">
                <a:latin typeface="Quattrocento Sans" panose="020B0502050000020003" pitchFamily="34" charset="0"/>
              </a:rPr>
              <a:t> to transfer richer feature info from SD → TD.</a:t>
            </a: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Design</a:t>
            </a:r>
            <a:r>
              <a:rPr lang="en-US" altLang="zh-CN" sz="2200" dirty="0">
                <a:latin typeface="Quattrocento Sans" panose="020B0502050000020003" pitchFamily="34" charset="0"/>
              </a:rPr>
              <a:t>: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Quattrocento Sans" panose="020B0502050000020003" pitchFamily="34" charset="0"/>
              </a:rPr>
              <a:t>Teacher network (trained on SD) produces </a:t>
            </a:r>
            <a:r>
              <a:rPr lang="en-US" altLang="zh-CN" sz="2000" b="1" dirty="0">
                <a:latin typeface="Quattrocento Sans" panose="020B0502050000020003" pitchFamily="34" charset="0"/>
              </a:rPr>
              <a:t>soft labels</a:t>
            </a:r>
            <a:r>
              <a:rPr lang="en-US" altLang="zh-CN" sz="2000" dirty="0">
                <a:latin typeface="Quattrocento Sans" panose="020B0502050000020003" pitchFamily="34" charset="0"/>
              </a:rPr>
              <a:t> → capture inter-class relationships.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Quattrocento Sans" panose="020B0502050000020003" pitchFamily="34" charset="0"/>
              </a:rPr>
              <a:t>Student network (on TD) learns to match teacher outputs via </a:t>
            </a:r>
            <a:r>
              <a:rPr lang="en-US" altLang="zh-CN" sz="2000" b="1" dirty="0">
                <a:latin typeface="Quattrocento Sans" panose="020B0502050000020003" pitchFamily="34" charset="0"/>
              </a:rPr>
              <a:t>distillation loss</a:t>
            </a:r>
            <a:r>
              <a:rPr lang="en-US" altLang="zh-CN" sz="2000" dirty="0">
                <a:latin typeface="Quattrocento Sans" panose="020B0502050000020003" pitchFamily="34" charset="0"/>
              </a:rPr>
              <a:t>.</a:t>
            </a:r>
          </a:p>
          <a:p>
            <a:pPr marL="800100" lvl="1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Quattrocento Sans" panose="020B0502050000020003" pitchFamily="34" charset="0"/>
              </a:rPr>
              <a:t>Combine </a:t>
            </a:r>
            <a:r>
              <a:rPr lang="en-US" altLang="zh-CN" sz="2000" b="1" dirty="0">
                <a:latin typeface="Quattrocento Sans" panose="020B0502050000020003" pitchFamily="34" charset="0"/>
              </a:rPr>
              <a:t>distillation loss + alignment loss</a:t>
            </a:r>
            <a:r>
              <a:rPr lang="en-US" altLang="zh-CN" sz="2000" dirty="0">
                <a:latin typeface="Quattrocento Sans" panose="020B0502050000020003" pitchFamily="34" charset="0"/>
              </a:rPr>
              <a:t> for balanced training.</a:t>
            </a: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E9954191-FA03-725E-9542-6DB766EC1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414" y="2289199"/>
            <a:ext cx="5442116" cy="333474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1EBEF5-D5E8-8181-80BA-B6A2A89B7E8C}"/>
              </a:ext>
            </a:extLst>
          </p:cNvPr>
          <p:cNvSpPr txBox="1"/>
          <p:nvPr/>
        </p:nvSpPr>
        <p:spPr>
          <a:xfrm>
            <a:off x="525588" y="5637349"/>
            <a:ext cx="8466365" cy="460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Effect</a:t>
            </a:r>
            <a:r>
              <a:rPr lang="en-US" altLang="zh-CN" sz="2200" dirty="0">
                <a:latin typeface="Quattrocento Sans" panose="020B0502050000020003" pitchFamily="34" charset="0"/>
              </a:rPr>
              <a:t>: Enhances </a:t>
            </a:r>
            <a:r>
              <a:rPr lang="en-US" altLang="zh-CN" sz="2200" b="1" dirty="0">
                <a:latin typeface="Quattrocento Sans" panose="020B0502050000020003" pitchFamily="34" charset="0"/>
              </a:rPr>
              <a:t>inter-class consistency</a:t>
            </a:r>
            <a:r>
              <a:rPr lang="en-US" altLang="zh-CN" sz="2200" dirty="0">
                <a:latin typeface="Quattrocento Sans" panose="020B0502050000020003" pitchFamily="34" charset="0"/>
              </a:rPr>
              <a:t>, reduces domain gap.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C5C94-4398-F731-EA06-903BAC600CF7}"/>
              </a:ext>
            </a:extLst>
          </p:cNvPr>
          <p:cNvSpPr txBox="1"/>
          <p:nvPr/>
        </p:nvSpPr>
        <p:spPr>
          <a:xfrm>
            <a:off x="509258" y="1332122"/>
            <a:ext cx="8466365" cy="841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200" b="1" dirty="0">
                <a:latin typeface="Quattrocento Sans" panose="020B0502050000020003" pitchFamily="34" charset="0"/>
              </a:rPr>
              <a:t>1) Distribution Alignment (STKD)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342900" indent="-34290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Problem</a:t>
            </a:r>
            <a:r>
              <a:rPr lang="en-US" altLang="zh-CN" sz="2200" dirty="0">
                <a:latin typeface="Quattrocento Sans" panose="020B0502050000020003" pitchFamily="34" charset="0"/>
              </a:rPr>
              <a:t>: Domain shift → SD and TD feature distributions differ.</a:t>
            </a:r>
          </a:p>
        </p:txBody>
      </p:sp>
      <p:pic>
        <p:nvPicPr>
          <p:cNvPr id="16" name="Picture 2" descr="Brand - GRSS-IEEE">
            <a:extLst>
              <a:ext uri="{FF2B5EF4-FFF2-40B4-BE49-F238E27FC236}">
                <a16:creationId xmlns:a16="http://schemas.microsoft.com/office/drawing/2014/main" id="{9ADC083C-E77F-9953-DDBD-2CD78EFC8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1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7F530-1300-D2C1-1489-2713F034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9B11ACC3-6025-BDA2-5E74-DAE9022A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13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2054F40-B190-8A2A-1303-354D2B2A035E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F978A7C-8DA4-CAF6-6E8B-7FD9F1B2CC9D}"/>
              </a:ext>
            </a:extLst>
          </p:cNvPr>
          <p:cNvSpPr/>
          <p:nvPr/>
        </p:nvSpPr>
        <p:spPr>
          <a:xfrm>
            <a:off x="250358" y="97581"/>
            <a:ext cx="9231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Method: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 </a:t>
            </a:r>
            <a:r>
              <a:rPr lang="en-US" altLang="zh-CN" sz="4000" b="1" dirty="0">
                <a:latin typeface="Quattrocento Sans" panose="020B0502050000020003" pitchFamily="34" charset="0"/>
              </a:rPr>
              <a:t>B. Domain Alignment</a:t>
            </a:r>
            <a:endParaRPr lang="en-US" altLang="zh-CN" sz="4000" b="1" dirty="0">
              <a:latin typeface="Quattrocento Sans" panose="020B0502050000020003" pitchFamily="34" charset="0"/>
              <a:ea typeface="微软雅黑" panose="020B050302020402020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5E0737-91CD-0252-6548-90D8A7A48DFF}"/>
                  </a:ext>
                </a:extLst>
              </p:cNvPr>
              <p:cNvSpPr txBox="1"/>
              <p:nvPr/>
            </p:nvSpPr>
            <p:spPr>
              <a:xfrm>
                <a:off x="509260" y="1196106"/>
                <a:ext cx="5524500" cy="46351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2) Graph Alignment</a:t>
                </a:r>
                <a:endParaRPr lang="en-US" altLang="zh-CN" sz="2200" dirty="0">
                  <a:latin typeface="Quattrocento Sans" panose="020B0502050000020003" pitchFamily="34" charset="0"/>
                </a:endParaRP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Problem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 Distribution alignment alone ignores </a:t>
                </a:r>
                <a:r>
                  <a:rPr lang="en-US" altLang="zh-CN" sz="2200" b="1" dirty="0">
                    <a:latin typeface="Quattrocento Sans" panose="020B0502050000020003" pitchFamily="34" charset="0"/>
                  </a:rPr>
                  <a:t>topological structure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 in HSI.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Idea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 Use </a:t>
                </a:r>
                <a:r>
                  <a:rPr lang="en-US" altLang="zh-CN" sz="2200" b="1" dirty="0" err="1">
                    <a:latin typeface="Quattrocento Sans" panose="020B0502050000020003" pitchFamily="34" charset="0"/>
                  </a:rPr>
                  <a:t>GraphSAGE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 to build subgraphs from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ar-AE" altLang="zh-CN" sz="22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ar-AE" altLang="zh-CN" sz="22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2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ar-AE" altLang="zh-CN" sz="22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altLang="zh-CN" sz="2200" dirty="0">
                    <a:latin typeface="Quattrocento Sans" panose="020B0502050000020003" pitchFamily="34" charset="0"/>
                  </a:rPr>
                  <a:t>.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Design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</a:t>
                </a:r>
              </a:p>
              <a:p>
                <a:pPr marL="800100" lvl="1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Quattrocento Sans" panose="020B0502050000020003" pitchFamily="34" charset="0"/>
                  </a:rPr>
                  <a:t>Recursive neighbor aggregation → capture local + higher-order structure.</a:t>
                </a:r>
              </a:p>
              <a:p>
                <a:pPr marL="800100" lvl="1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Quattrocento Sans" panose="020B0502050000020003" pitchFamily="34" charset="0"/>
                  </a:rPr>
                  <a:t>Apply 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Graph Optimal Transport (GOT)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 to align subgraph features layer by layer.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Effect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 Preserves </a:t>
                </a:r>
                <a:r>
                  <a:rPr lang="en-US" altLang="zh-CN" sz="2200" b="1" dirty="0">
                    <a:latin typeface="Quattrocento Sans" panose="020B0502050000020003" pitchFamily="34" charset="0"/>
                  </a:rPr>
                  <a:t>spectral–spatial topology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 across domains,</a:t>
                </a:r>
                <a:br>
                  <a:rPr lang="en-US" altLang="zh-CN" sz="2200" dirty="0">
                    <a:latin typeface="Quattrocento Sans" panose="020B0502050000020003" pitchFamily="34" charset="0"/>
                  </a:rPr>
                </a:br>
                <a:r>
                  <a:rPr lang="en-US" altLang="zh-CN" sz="2200" dirty="0">
                    <a:latin typeface="Quattrocento Sans" panose="020B0502050000020003" pitchFamily="34" charset="0"/>
                  </a:rPr>
                  <a:t>improves robustness against domain shift.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5E0737-91CD-0252-6548-90D8A7A48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60" y="1196106"/>
                <a:ext cx="5524500" cy="4635192"/>
              </a:xfrm>
              <a:prstGeom prst="rect">
                <a:avLst/>
              </a:prstGeom>
              <a:blipFill>
                <a:blip r:embed="rId3"/>
                <a:stretch>
                  <a:fillRect l="-1376" r="-2523" b="-11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图片包含 图示&#10;&#10;AI 生成的内容可能不正确。">
            <a:extLst>
              <a:ext uri="{FF2B5EF4-FFF2-40B4-BE49-F238E27FC236}">
                <a16:creationId xmlns:a16="http://schemas.microsoft.com/office/drawing/2014/main" id="{267CD897-9705-3906-2B35-E020C0F3A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93" y="2394857"/>
            <a:ext cx="5524500" cy="3048000"/>
          </a:xfrm>
          <a:prstGeom prst="rect">
            <a:avLst/>
          </a:prstGeom>
        </p:spPr>
      </p:pic>
      <p:pic>
        <p:nvPicPr>
          <p:cNvPr id="5" name="Picture 2" descr="Brand - GRSS-IEEE">
            <a:extLst>
              <a:ext uri="{FF2B5EF4-FFF2-40B4-BE49-F238E27FC236}">
                <a16:creationId xmlns:a16="http://schemas.microsoft.com/office/drawing/2014/main" id="{B32A783F-B13D-53EA-F87D-567F119D5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31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D4949-20B5-17DA-75E0-A2D3BF36D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78509E8D-2D7B-63CB-C560-111BF579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14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7CFF4A1-98F6-6E1A-0A05-BC6CC8599E76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6A44409-6E31-893A-B5F4-DB21F4606FFB}"/>
              </a:ext>
            </a:extLst>
          </p:cNvPr>
          <p:cNvSpPr/>
          <p:nvPr/>
        </p:nvSpPr>
        <p:spPr>
          <a:xfrm>
            <a:off x="250358" y="97581"/>
            <a:ext cx="9231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Method: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 </a:t>
            </a:r>
            <a:r>
              <a:rPr lang="en-US" altLang="zh-CN" sz="4000" b="1" dirty="0">
                <a:latin typeface="Quattrocento Sans" panose="020B0502050000020003" pitchFamily="34" charset="0"/>
              </a:rPr>
              <a:t>C. Classifiers of </a:t>
            </a:r>
            <a:r>
              <a:rPr lang="en-US" altLang="zh-CN" sz="4000" b="1" dirty="0" err="1">
                <a:latin typeface="Quattrocento Sans" panose="020B0502050000020003" pitchFamily="34" charset="0"/>
              </a:rPr>
              <a:t>MKDnet</a:t>
            </a:r>
            <a:endParaRPr lang="en-US" altLang="zh-CN" sz="4000" b="1" dirty="0">
              <a:latin typeface="Quattrocento Sans" panose="020B050205000002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117D5F-1A22-541B-1D1F-3F1A57EEC28E}"/>
                  </a:ext>
                </a:extLst>
              </p:cNvPr>
              <p:cNvSpPr txBox="1"/>
              <p:nvPr/>
            </p:nvSpPr>
            <p:spPr>
              <a:xfrm>
                <a:off x="509259" y="1196106"/>
                <a:ext cx="11002383" cy="463519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Problem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 Need to leverage both </a:t>
                </a:r>
                <a:r>
                  <a:rPr lang="en-US" altLang="zh-CN" sz="2200" b="1" dirty="0">
                    <a:latin typeface="Quattrocento Sans" panose="020B0502050000020003" pitchFamily="34" charset="0"/>
                  </a:rPr>
                  <a:t>image features (CNN)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 and </a:t>
                </a:r>
                <a:r>
                  <a:rPr lang="en-US" altLang="zh-CN" sz="2200" b="1" dirty="0">
                    <a:latin typeface="Quattrocento Sans" panose="020B0502050000020003" pitchFamily="34" charset="0"/>
                  </a:rPr>
                  <a:t>graph features (GNN)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 for robust classification.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Design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</a:t>
                </a:r>
              </a:p>
              <a:p>
                <a:pPr marL="800100" lvl="1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CNN classifier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 handles spectral–spatial image features.</a:t>
                </a:r>
              </a:p>
              <a:p>
                <a:pPr marL="800100" lvl="1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GNN classifier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 handles topology-aware graph features.</a:t>
                </a:r>
              </a:p>
              <a:p>
                <a:pPr marL="800100" lvl="1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Quattrocento Sans" panose="020B0502050000020003" pitchFamily="34" charset="0"/>
                  </a:rPr>
                  <a:t>Both trained with </a:t>
                </a:r>
                <a:r>
                  <a:rPr lang="en-US" altLang="zh-CN" sz="2200" b="1" dirty="0">
                    <a:latin typeface="Quattrocento Sans" panose="020B0502050000020003" pitchFamily="34" charset="0"/>
                  </a:rPr>
                  <a:t>cross-entropy loss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 on source data.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Consistency Constraint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</a:t>
                </a:r>
              </a:p>
              <a:p>
                <a:pPr marL="800100" lvl="1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Quattrocento Sans" panose="020B0502050000020003" pitchFamily="34" charset="0"/>
                  </a:rPr>
                  <a:t>Enforce probability outputs of CNN &amp; GNN to be consistent.</a:t>
                </a:r>
              </a:p>
              <a:p>
                <a:pPr marL="800100" lvl="1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latin typeface="Quattrocento Sans" panose="020B0502050000020003" pitchFamily="34" charset="0"/>
                  </a:rPr>
                  <a:t>Prevents feature imbalance, ensures stable predictions.</a:t>
                </a: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Overall Loss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</a:t>
                </a:r>
              </a:p>
              <a:p>
                <a:pPr>
                  <a:lnSpc>
                    <a:spcPts val="3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𝑆𝑇𝐾𝐷</m:t>
                          </m:r>
                        </m:sub>
                      </m:sSub>
                      <m:r>
                        <a:rPr lang="ar-AE" altLang="zh-CN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𝐺𝑂𝑇</m:t>
                          </m:r>
                        </m:sub>
                      </m:sSub>
                      <m:r>
                        <a:rPr lang="ar-AE" altLang="zh-CN" sz="22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ar-AE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  <m:sup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𝐶𝑁𝑁</m:t>
                          </m:r>
                        </m:sup>
                      </m:sSubSup>
                      <m:r>
                        <a:rPr lang="ar-AE" altLang="zh-CN" sz="220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ar-AE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  <m:sup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𝐺𝑁𝑁</m:t>
                          </m:r>
                        </m:sup>
                      </m:sSubSup>
                      <m:r>
                        <a:rPr lang="ar-AE" altLang="zh-CN" sz="22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altLang="zh-CN" sz="2200" i="1">
                              <a:latin typeface="Cambria Math" panose="02040503050406030204" pitchFamily="18" charset="0"/>
                            </a:rPr>
                            <m:t>𝑐𝑜𝑛𝑠𝑖𝑠𝑡𝑒𝑛𝑐𝑦</m:t>
                          </m:r>
                        </m:sub>
                      </m:sSub>
                    </m:oMath>
                  </m:oMathPara>
                </a14:m>
                <a:endParaRPr lang="ar-AE" altLang="zh-CN" sz="2200" dirty="0">
                  <a:latin typeface="Quattrocento Sans" panose="020B0502050000020003" pitchFamily="34" charset="0"/>
                </a:endParaRPr>
              </a:p>
              <a:p>
                <a:pPr marL="342900" indent="-342900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200" b="1" dirty="0">
                    <a:latin typeface="Quattrocento Sans" panose="020B0502050000020003" pitchFamily="34" charset="0"/>
                  </a:rPr>
                  <a:t>Effect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: Combines </a:t>
                </a:r>
                <a:r>
                  <a:rPr lang="en-US" altLang="zh-CN" sz="2200" b="1" dirty="0">
                    <a:latin typeface="Quattrocento Sans" panose="020B0502050000020003" pitchFamily="34" charset="0"/>
                  </a:rPr>
                  <a:t>distribution alignment + graph alignment + dual classifiers</a:t>
                </a:r>
                <a:r>
                  <a:rPr lang="en-US" altLang="zh-CN" sz="2200" dirty="0">
                    <a:latin typeface="Quattrocento Sans" panose="020B0502050000020003" pitchFamily="34" charset="0"/>
                  </a:rPr>
                  <a:t>,</a:t>
                </a:r>
                <a:br>
                  <a:rPr lang="en-US" altLang="zh-CN" sz="2200" dirty="0">
                    <a:latin typeface="Quattrocento Sans" panose="020B0502050000020003" pitchFamily="34" charset="0"/>
                  </a:rPr>
                </a:br>
                <a:r>
                  <a:rPr lang="en-US" altLang="zh-CN" sz="2200" dirty="0">
                    <a:latin typeface="Quattrocento Sans" panose="020B0502050000020003" pitchFamily="34" charset="0"/>
                  </a:rPr>
                  <a:t>→ reduces domain shift, improves cross-domain HSI classification accuracy.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8117D5F-1A22-541B-1D1F-3F1A57EEC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59" y="1196106"/>
                <a:ext cx="11002383" cy="4635192"/>
              </a:xfrm>
              <a:prstGeom prst="rect">
                <a:avLst/>
              </a:prstGeom>
              <a:blipFill>
                <a:blip r:embed="rId3"/>
                <a:stretch>
                  <a:fillRect l="-692" b="-11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Brand - GRSS-IEEE">
            <a:extLst>
              <a:ext uri="{FF2B5EF4-FFF2-40B4-BE49-F238E27FC236}">
                <a16:creationId xmlns:a16="http://schemas.microsoft.com/office/drawing/2014/main" id="{A0CD14B8-F693-F097-7342-BCE25C865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95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A12BE-8A19-2078-784B-70A433DB5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5F537FDA-98D2-C8EC-5CE3-D63514851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15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AF5EFA2-E843-3CD1-0D6E-DD42CD659BC9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84F54BA-3C4F-2301-B6DD-57BA11D2F225}"/>
              </a:ext>
            </a:extLst>
          </p:cNvPr>
          <p:cNvSpPr/>
          <p:nvPr/>
        </p:nvSpPr>
        <p:spPr>
          <a:xfrm>
            <a:off x="315" y="80690"/>
            <a:ext cx="2290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Outline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BEBDC14D-587C-0C4C-0A3C-D0EBE10AABB5}"/>
              </a:ext>
            </a:extLst>
          </p:cNvPr>
          <p:cNvGrpSpPr/>
          <p:nvPr/>
        </p:nvGrpSpPr>
        <p:grpSpPr>
          <a:xfrm>
            <a:off x="335462" y="1411805"/>
            <a:ext cx="7421172" cy="5135188"/>
            <a:chOff x="674" y="2436"/>
            <a:chExt cx="8215" cy="8887"/>
          </a:xfrm>
        </p:grpSpPr>
        <p:sp>
          <p:nvSpPr>
            <p:cNvPr id="12" name="矩形: 圆角 1">
              <a:extLst>
                <a:ext uri="{FF2B5EF4-FFF2-40B4-BE49-F238E27FC236}">
                  <a16:creationId xmlns:a16="http://schemas.microsoft.com/office/drawing/2014/main" id="{9885B1E6-BAD7-7DF7-4B83-5BF690C39642}"/>
                </a:ext>
              </a:extLst>
            </p:cNvPr>
            <p:cNvSpPr/>
            <p:nvPr/>
          </p:nvSpPr>
          <p:spPr>
            <a:xfrm>
              <a:off x="674" y="4425"/>
              <a:ext cx="5315" cy="1088"/>
            </a:xfrm>
            <a:prstGeom prst="roundRect">
              <a:avLst/>
            </a:prstGeom>
            <a:solidFill>
              <a:srgbClr val="E6D8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内容占位符 2">
              <a:extLst>
                <a:ext uri="{FF2B5EF4-FFF2-40B4-BE49-F238E27FC236}">
                  <a16:creationId xmlns:a16="http://schemas.microsoft.com/office/drawing/2014/main" id="{E60280BA-A388-EE96-D51C-ECC43A958E38}"/>
                </a:ext>
              </a:extLst>
            </p:cNvPr>
            <p:cNvSpPr txBox="1"/>
            <p:nvPr/>
          </p:nvSpPr>
          <p:spPr>
            <a:xfrm>
              <a:off x="848" y="2436"/>
              <a:ext cx="8041" cy="8887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lang="en-US" altLang="zh-CN" sz="30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Introduction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Method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Experiments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lang="en-US" altLang="zh-CN" sz="30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Conclusion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2" descr="Brand - GRSS-IEEE">
            <a:extLst>
              <a:ext uri="{FF2B5EF4-FFF2-40B4-BE49-F238E27FC236}">
                <a16:creationId xmlns:a16="http://schemas.microsoft.com/office/drawing/2014/main" id="{F49CD5DC-A817-9E56-CA98-17055DE82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40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16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28993" y="93224"/>
            <a:ext cx="10686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Experiments </a:t>
            </a:r>
            <a:r>
              <a:rPr lang="en-US" altLang="zh-CN" sz="4000" b="1" dirty="0">
                <a:latin typeface="Quattrocento Sans" panose="020B0502050000020003" pitchFamily="34" charset="0"/>
              </a:rPr>
              <a:t>Datasets</a:t>
            </a:r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604043" y="1123035"/>
            <a:ext cx="10975658" cy="514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b="1" dirty="0">
                <a:latin typeface="Quattrocento Sans" panose="020B0502050000020003" pitchFamily="34" charset="0"/>
              </a:rPr>
              <a:t>Houston (2013 &amp; 2018)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/>
            <a:r>
              <a:rPr lang="en-US" altLang="zh-CN" sz="2200" dirty="0">
                <a:latin typeface="Quattrocento Sans" panose="020B0502050000020003" pitchFamily="34" charset="0"/>
              </a:rPr>
              <a:t>Different sensors, temporal gap → clear </a:t>
            </a:r>
            <a:r>
              <a:rPr lang="en-US" altLang="zh-CN" sz="2200" b="1" dirty="0">
                <a:latin typeface="Quattrocento Sans" panose="020B0502050000020003" pitchFamily="34" charset="0"/>
              </a:rPr>
              <a:t>domain shift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/>
            <a:r>
              <a:rPr lang="en-US" altLang="zh-CN" sz="2200" dirty="0">
                <a:latin typeface="Quattrocento Sans" panose="020B0502050000020003" pitchFamily="34" charset="0"/>
              </a:rPr>
              <a:t>7 common classes used for DA task</a:t>
            </a:r>
          </a:p>
          <a:p>
            <a:r>
              <a:rPr lang="en-US" altLang="zh-CN" sz="2200" b="1" dirty="0" err="1">
                <a:latin typeface="Quattrocento Sans" panose="020B0502050000020003" pitchFamily="34" charset="0"/>
              </a:rPr>
              <a:t>HyRANK</a:t>
            </a:r>
            <a:r>
              <a:rPr lang="en-US" altLang="zh-CN" sz="2200" b="1" dirty="0">
                <a:latin typeface="Quattrocento Sans" panose="020B0502050000020003" pitchFamily="34" charset="0"/>
              </a:rPr>
              <a:t> (Dioni &amp; Loukia)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/>
            <a:r>
              <a:rPr lang="en-US" altLang="zh-CN" sz="2200" dirty="0">
                <a:latin typeface="Quattrocento Sans" panose="020B0502050000020003" pitchFamily="34" charset="0"/>
              </a:rPr>
              <a:t>Hyperion sensor, 176 bands</a:t>
            </a:r>
          </a:p>
          <a:p>
            <a:pPr lvl="1"/>
            <a:r>
              <a:rPr lang="en-US" altLang="zh-CN" sz="2200" dirty="0">
                <a:latin typeface="Quattrocento Sans" panose="020B0502050000020003" pitchFamily="34" charset="0"/>
              </a:rPr>
              <a:t>12 common classes → vegetation prone to misclassification</a:t>
            </a:r>
          </a:p>
          <a:p>
            <a:r>
              <a:rPr lang="en-US" altLang="zh-CN" sz="2200" b="1" dirty="0">
                <a:latin typeface="Quattrocento Sans" panose="020B0502050000020003" pitchFamily="34" charset="0"/>
              </a:rPr>
              <a:t>Pavia (University &amp; Center)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/>
            <a:r>
              <a:rPr lang="en-US" altLang="zh-CN" sz="2200" dirty="0">
                <a:latin typeface="Quattrocento Sans" panose="020B0502050000020003" pitchFamily="34" charset="0"/>
              </a:rPr>
              <a:t>Acquired by ROSIS sensor, Italy</a:t>
            </a:r>
          </a:p>
          <a:p>
            <a:pPr lvl="1"/>
            <a:r>
              <a:rPr lang="en-US" altLang="zh-CN" sz="2200" dirty="0">
                <a:latin typeface="Quattrocento Sans" panose="020B0502050000020003" pitchFamily="34" charset="0"/>
              </a:rPr>
              <a:t>7 consistent classes → urban variation, same city but different scenes</a:t>
            </a:r>
          </a:p>
          <a:p>
            <a:endParaRPr lang="ar-AE" altLang="zh-CN" sz="2200" dirty="0">
              <a:latin typeface="Quattrocento Sans" panose="020B0502050000020003" pitchFamily="34" charset="0"/>
            </a:endParaRPr>
          </a:p>
        </p:txBody>
      </p:sp>
      <p:pic>
        <p:nvPicPr>
          <p:cNvPr id="7" name="Picture 2" descr="Brand - GRSS-IEEE">
            <a:extLst>
              <a:ext uri="{FF2B5EF4-FFF2-40B4-BE49-F238E27FC236}">
                <a16:creationId xmlns:a16="http://schemas.microsoft.com/office/drawing/2014/main" id="{878A2108-E749-ED89-D4D7-D6E01B85E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B3A66-91B0-F4FB-7C45-73B23739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8E36E7E3-6F3D-17CF-F3FF-ACC1F6D5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17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69E612A-B771-82EC-A346-C3C0DDE33699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46C1C788-227E-369B-06D2-F456AFFC775C}"/>
              </a:ext>
            </a:extLst>
          </p:cNvPr>
          <p:cNvSpPr/>
          <p:nvPr/>
        </p:nvSpPr>
        <p:spPr>
          <a:xfrm>
            <a:off x="128993" y="93224"/>
            <a:ext cx="10686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Experiments Setup</a:t>
            </a:r>
            <a:endParaRPr lang="en-US" altLang="zh-CN" sz="4000" b="1" dirty="0">
              <a:latin typeface="Quattrocento Sans" panose="020B05020500000200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CAEE99C7-A63C-D15F-7596-048F293993F9}"/>
                  </a:ext>
                </a:extLst>
              </p:cNvPr>
              <p:cNvSpPr>
                <a:spLocks noGrp="1"/>
              </p:cNvSpPr>
              <p:nvPr/>
            </p:nvSpPr>
            <p:spPr>
              <a:xfrm>
                <a:off x="604043" y="1123035"/>
                <a:ext cx="10975658" cy="51471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Ø"/>
                  <a:defRPr sz="2800" b="0" i="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1pPr>
                <a:lvl2pPr marL="6858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400" b="0" i="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2pPr>
                <a:lvl3pPr marL="11430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2000" b="0" i="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3pPr>
                <a:lvl4pPr marL="16002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b="0" i="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4pPr>
                <a:lvl5pPr marL="2057400" indent="-22860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Ø"/>
                  <a:defRPr sz="1800" b="0" i="0" kern="1200">
                    <a:solidFill>
                      <a:schemeClr val="tx1"/>
                    </a:solidFill>
                    <a:latin typeface="Times New Roman" panose="02020603050405020304" charset="0"/>
                    <a:ea typeface="+mn-ea"/>
                    <a:cs typeface="Times New Roman" panose="0202060305040502030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b="1" dirty="0">
                    <a:latin typeface="Quattrocento Sans" panose="020B0502050000020003" pitchFamily="34" charset="0"/>
                  </a:rPr>
                  <a:t>Compared methods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</a:t>
                </a:r>
              </a:p>
              <a:p>
                <a:pPr lvl="1"/>
                <a:r>
                  <a:rPr lang="en-US" altLang="zh-CN" sz="2000" dirty="0">
                    <a:latin typeface="Quattrocento Sans" panose="020B0502050000020003" pitchFamily="34" charset="0"/>
                  </a:rPr>
                  <a:t>DA-based: 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DAN, MRAN, DSAN, </a:t>
                </a:r>
                <a:r>
                  <a:rPr lang="en-US" altLang="zh-CN" sz="2000" b="1" dirty="0" err="1">
                    <a:latin typeface="Quattrocento Sans" panose="020B0502050000020003" pitchFamily="34" charset="0"/>
                  </a:rPr>
                  <a:t>TSTnet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, </a:t>
                </a:r>
                <a:r>
                  <a:rPr lang="en-US" altLang="zh-CN" sz="2000" b="1" dirty="0" err="1">
                    <a:latin typeface="Quattrocento Sans" panose="020B0502050000020003" pitchFamily="34" charset="0"/>
                  </a:rPr>
                  <a:t>MKDnet</a:t>
                </a:r>
                <a:endParaRPr lang="en-US" altLang="zh-CN" sz="2000" dirty="0">
                  <a:latin typeface="Quattrocento Sans" panose="020B0502050000020003" pitchFamily="34" charset="0"/>
                </a:endParaRPr>
              </a:p>
              <a:p>
                <a:pPr lvl="1"/>
                <a:r>
                  <a:rPr lang="en-US" altLang="zh-CN" sz="2000" dirty="0">
                    <a:latin typeface="Quattrocento Sans" panose="020B0502050000020003" pitchFamily="34" charset="0"/>
                  </a:rPr>
                  <a:t>DG-based: </a:t>
                </a:r>
                <a:r>
                  <a:rPr lang="en-US" altLang="zh-CN" sz="2000" b="1" dirty="0" err="1">
                    <a:latin typeface="Quattrocento Sans" panose="020B0502050000020003" pitchFamily="34" charset="0"/>
                  </a:rPr>
                  <a:t>SagNet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, </a:t>
                </a:r>
                <a:r>
                  <a:rPr lang="en-US" altLang="zh-CN" sz="2000" b="1" dirty="0" err="1">
                    <a:latin typeface="Quattrocento Sans" panose="020B0502050000020003" pitchFamily="34" charset="0"/>
                  </a:rPr>
                  <a:t>SDEnet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, S²AMSnet</a:t>
                </a:r>
                <a:endParaRPr lang="en-US" altLang="zh-CN" sz="2000" dirty="0">
                  <a:latin typeface="Quattrocento Sans" panose="020B0502050000020003" pitchFamily="34" charset="0"/>
                </a:endParaRPr>
              </a:p>
              <a:p>
                <a:r>
                  <a:rPr lang="en-US" altLang="zh-CN" sz="2000" b="1" dirty="0">
                    <a:latin typeface="Quattrocento Sans" panose="020B0502050000020003" pitchFamily="34" charset="0"/>
                  </a:rPr>
                  <a:t>Evaluation metrics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 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CA (Class Accuracy)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, 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OA (Overall Accuracy)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, </a:t>
                </a:r>
                <a:r>
                  <a:rPr lang="en-US" altLang="zh-CN" sz="2000" b="1" dirty="0">
                    <a:latin typeface="Quattrocento Sans" panose="020B0502050000020003" pitchFamily="34" charset="0"/>
                  </a:rPr>
                  <a:t>KC (Kappa Coefficient)</a:t>
                </a:r>
                <a:endParaRPr lang="en-US" altLang="zh-CN" sz="2000" dirty="0">
                  <a:latin typeface="Quattrocento Sans" panose="020B0502050000020003" pitchFamily="34" charset="0"/>
                </a:endParaRPr>
              </a:p>
              <a:p>
                <a:r>
                  <a:rPr lang="en-US" altLang="zh-CN" sz="2000" b="1" dirty="0">
                    <a:latin typeface="Quattrocento Sans" panose="020B0502050000020003" pitchFamily="34" charset="0"/>
                  </a:rPr>
                  <a:t>Training settings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 DA: 80% SD labeled + all TD; DG: 80% SD labeled (20% validation)</a:t>
                </a:r>
              </a:p>
              <a:p>
                <a:r>
                  <a:rPr lang="en-US" altLang="zh-CN" sz="2000" b="1" dirty="0">
                    <a:latin typeface="Quattrocento Sans" panose="020B0502050000020003" pitchFamily="34" charset="0"/>
                  </a:rPr>
                  <a:t>Implementation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:</a:t>
                </a:r>
              </a:p>
              <a:p>
                <a:pPr lvl="1"/>
                <a:r>
                  <a:rPr lang="en-US" altLang="zh-CN" sz="2000" dirty="0" err="1">
                    <a:latin typeface="Quattrocento Sans" panose="020B0502050000020003" pitchFamily="34" charset="0"/>
                  </a:rPr>
                  <a:t>PyTorch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 + </a:t>
                </a:r>
                <a:r>
                  <a:rPr lang="en-US" altLang="zh-CN" sz="2000" dirty="0" err="1">
                    <a:latin typeface="Quattrocento Sans" panose="020B0502050000020003" pitchFamily="34" charset="0"/>
                  </a:rPr>
                  <a:t>PyTorch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 Geometric (</a:t>
                </a:r>
                <a:r>
                  <a:rPr lang="en-US" altLang="zh-CN" sz="2000" dirty="0" err="1">
                    <a:latin typeface="Quattrocento Sans" panose="020B0502050000020003" pitchFamily="34" charset="0"/>
                  </a:rPr>
                  <a:t>GraphSAGE</a:t>
                </a:r>
                <a:r>
                  <a:rPr lang="en-US" altLang="zh-CN" sz="2000" dirty="0">
                    <a:latin typeface="Quattrocento Sans" panose="020B0502050000020003" pitchFamily="34" charset="0"/>
                  </a:rPr>
                  <a:t>)</a:t>
                </a:r>
              </a:p>
              <a:p>
                <a:pPr lvl="1"/>
                <a:r>
                  <a:rPr lang="en-US" altLang="zh-CN" sz="2000" dirty="0">
                    <a:latin typeface="Quattrocento Sans" panose="020B0502050000020003" pitchFamily="34" charset="0"/>
                  </a:rPr>
                  <a:t>Optimizer: SGD + momentum 0.9</a:t>
                </a:r>
              </a:p>
              <a:p>
                <a:pPr lvl="1"/>
                <a:r>
                  <a:rPr lang="en-US" altLang="zh-CN" sz="2000" dirty="0">
                    <a:latin typeface="Quattrocento Sans" panose="020B0502050000020003" pitchFamily="34" charset="0"/>
                  </a:rPr>
                  <a:t>Iterations: 500, LR 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ar-AE" altLang="zh-CN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ar-AE" altLang="zh-CN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ar-AE" altLang="zh-CN" sz="200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endChr m:val=""/>
                        <m:ctrlPr>
                          <a:rPr lang="ar-AE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zh-CN" sz="200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ar-AE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  <m:sSup>
                          <m:sSupPr>
                            <m:ctrlPr>
                              <a:rPr lang="ar-AE" altLang="zh-CN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"/>
                                <m:ctrlPr>
                                  <a:rPr lang="ar-AE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ar-AE" altLang="zh-CN" sz="200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ar-AE" altLang="zh-CN" sz="20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p>
                        </m:sSup>
                      </m:e>
                    </m:d>
                  </m:oMath>
                </a14:m>
                <a:endParaRPr lang="ar-AE" altLang="zh-CN" sz="2000" dirty="0">
                  <a:latin typeface="Quattrocento Sans" panose="020B0502050000020003" pitchFamily="34" charset="0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CAEE99C7-A63C-D15F-7596-048F29399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43" y="1123035"/>
                <a:ext cx="10975658" cy="5147103"/>
              </a:xfrm>
              <a:prstGeom prst="rect">
                <a:avLst/>
              </a:prstGeom>
              <a:blipFill>
                <a:blip r:embed="rId3"/>
                <a:stretch>
                  <a:fillRect l="-462" b="-26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Brand - GRSS-IEEE">
            <a:extLst>
              <a:ext uri="{FF2B5EF4-FFF2-40B4-BE49-F238E27FC236}">
                <a16:creationId xmlns:a16="http://schemas.microsoft.com/office/drawing/2014/main" id="{4357A3D4-1A14-08C7-FE32-1F8F373D6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7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55C1E-CD91-E9A6-491C-15CCC6983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C971A20F-485E-0D46-D598-B078160D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18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7447597-E596-E10C-EDC3-23C8130283AE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5C33A22-AD82-9C9B-64D6-ABB90F6B18BD}"/>
              </a:ext>
            </a:extLst>
          </p:cNvPr>
          <p:cNvSpPr/>
          <p:nvPr/>
        </p:nvSpPr>
        <p:spPr>
          <a:xfrm>
            <a:off x="128993" y="93224"/>
            <a:ext cx="10686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Experiments Results: </a:t>
            </a:r>
            <a:r>
              <a:rPr lang="en-US" altLang="zh-CN" sz="4000" b="1" dirty="0">
                <a:latin typeface="Quattrocento Sans" panose="020B0502050000020003" pitchFamily="34" charset="0"/>
              </a:rPr>
              <a:t>Houston</a:t>
            </a:r>
            <a:r>
              <a:rPr lang="en-US" altLang="zh-CN" sz="4000" dirty="0">
                <a:latin typeface="Quattrocento Sans" panose="020B0502050000020003" pitchFamily="34" charset="0"/>
              </a:rPr>
              <a:t>.</a:t>
            </a: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 </a:t>
            </a:r>
            <a:endParaRPr lang="en-US" altLang="zh-CN" sz="4000" b="1" dirty="0">
              <a:latin typeface="Quattrocento Sans" panose="020B0502050000020003" pitchFamily="34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3797CEC-3D3D-4C51-02BC-E1DE28D6873A}"/>
              </a:ext>
            </a:extLst>
          </p:cNvPr>
          <p:cNvSpPr>
            <a:spLocks noGrp="1"/>
          </p:cNvSpPr>
          <p:nvPr/>
        </p:nvSpPr>
        <p:spPr>
          <a:xfrm>
            <a:off x="128993" y="1123035"/>
            <a:ext cx="4260127" cy="514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latin typeface="Quattrocento Sans" panose="020B0502050000020003" pitchFamily="34" charset="0"/>
              </a:rPr>
              <a:t>Visual results</a:t>
            </a:r>
            <a:r>
              <a:rPr lang="zh-CN" altLang="en-US" sz="2200" dirty="0">
                <a:latin typeface="Quattrocento Sans" panose="020B0502050000020003" pitchFamily="34" charset="0"/>
              </a:rPr>
              <a:t> </a:t>
            </a:r>
            <a:r>
              <a:rPr lang="en-US" altLang="zh-CN" sz="2200" dirty="0">
                <a:latin typeface="Quattrocento Sans" panose="020B0502050000020003" pitchFamily="34" charset="0"/>
              </a:rPr>
              <a:t>of </a:t>
            </a:r>
            <a:r>
              <a:rPr lang="en-US" altLang="zh-CN" sz="2200" b="1" dirty="0">
                <a:latin typeface="Quattrocento Sans" panose="020B0502050000020003" pitchFamily="34" charset="0"/>
              </a:rPr>
              <a:t>Houston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/>
            <a:r>
              <a:rPr lang="en-US" altLang="zh-CN" sz="2200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200" dirty="0">
                <a:latin typeface="Quattrocento Sans" panose="020B0502050000020003" pitchFamily="34" charset="0"/>
              </a:rPr>
              <a:t> produces cleaner, more accurate classification maps across </a:t>
            </a:r>
            <a:r>
              <a:rPr lang="en-US" altLang="zh-CN" sz="2200" b="1" dirty="0">
                <a:latin typeface="Quattrocento Sans" panose="020B0502050000020003" pitchFamily="34" charset="0"/>
              </a:rPr>
              <a:t>Houston</a:t>
            </a:r>
            <a:r>
              <a:rPr lang="en-US" altLang="zh-CN" sz="2200" dirty="0">
                <a:latin typeface="Quattrocento Sans" panose="020B0502050000020003" pitchFamily="34" charset="0"/>
              </a:rPr>
              <a:t>.</a:t>
            </a:r>
          </a:p>
          <a:p>
            <a:pPr lvl="1"/>
            <a:r>
              <a:rPr lang="en-US" altLang="zh-CN" sz="2200" dirty="0">
                <a:latin typeface="Quattrocento Sans" panose="020B0502050000020003" pitchFamily="34" charset="0"/>
              </a:rPr>
              <a:t>Outperforms 7 advanced DA/DG methods.</a:t>
            </a:r>
          </a:p>
        </p:txBody>
      </p:sp>
      <p:pic>
        <p:nvPicPr>
          <p:cNvPr id="3" name="图片 2" descr="背景图案&#10;&#10;AI 生成的内容可能不正确。">
            <a:extLst>
              <a:ext uri="{FF2B5EF4-FFF2-40B4-BE49-F238E27FC236}">
                <a16:creationId xmlns:a16="http://schemas.microsoft.com/office/drawing/2014/main" id="{06E28062-DDD4-4075-ACAF-DC1EA8C22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"/>
          <a:stretch>
            <a:fillRect/>
          </a:stretch>
        </p:blipFill>
        <p:spPr>
          <a:xfrm>
            <a:off x="4389120" y="922137"/>
            <a:ext cx="7526932" cy="5285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C0C4F5-FFB4-C393-2669-1E3C4A924EE8}"/>
                  </a:ext>
                </a:extLst>
              </p:cNvPr>
              <p:cNvSpPr txBox="1"/>
              <p:nvPr/>
            </p:nvSpPr>
            <p:spPr>
              <a:xfrm>
                <a:off x="4957699" y="6189912"/>
                <a:ext cx="61630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1800" dirty="0">
                    <a:latin typeface="Quattrocento Sans" panose="020B0502050000020003" pitchFamily="34" charset="0"/>
                  </a:rPr>
                  <a:t>(a) DAN. (b) MRAN. (c)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SagNet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 (d)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TSTnet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</a:t>
                </a:r>
              </a:p>
              <a:p>
                <a:pPr lvl="1"/>
                <a:r>
                  <a:rPr lang="en-US" altLang="zh-CN" sz="1800" dirty="0">
                    <a:latin typeface="Quattrocento Sans" panose="020B0502050000020003" pitchFamily="34" charset="0"/>
                  </a:rPr>
                  <a:t>(e) DSAN. </a:t>
                </a:r>
                <a:r>
                  <a:rPr lang="en-US" altLang="zh-CN" dirty="0">
                    <a:latin typeface="Quattrocento Sans" panose="020B0502050000020003" pitchFamily="34" charset="0"/>
                  </a:rPr>
                  <a:t> 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(f)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SDEnet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  (g)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AMSnet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 (h)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MKDnet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DC0C4F5-FFB4-C393-2669-1E3C4A924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699" y="6189912"/>
                <a:ext cx="6163056" cy="646331"/>
              </a:xfrm>
              <a:prstGeom prst="rect">
                <a:avLst/>
              </a:prstGeom>
              <a:blipFill>
                <a:blip r:embed="rId4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Brand - GRSS-IEEE">
            <a:extLst>
              <a:ext uri="{FF2B5EF4-FFF2-40B4-BE49-F238E27FC236}">
                <a16:creationId xmlns:a16="http://schemas.microsoft.com/office/drawing/2014/main" id="{65763DEA-0B75-7E15-308F-1E472DD2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52513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4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929A0-0E50-F567-9B87-B87AC3238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B6601C6F-F9D6-E9E3-3E67-9BE69BC2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19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5F64735-D6B4-FC4C-D5C4-E7391B6DD90C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2AF09DF-8DE2-E040-F02E-D3C8A12C8437}"/>
              </a:ext>
            </a:extLst>
          </p:cNvPr>
          <p:cNvSpPr/>
          <p:nvPr/>
        </p:nvSpPr>
        <p:spPr>
          <a:xfrm>
            <a:off x="128993" y="93224"/>
            <a:ext cx="10686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Experiments Results: </a:t>
            </a:r>
            <a:r>
              <a:rPr lang="en-US" altLang="zh-CN" sz="4000" b="1" dirty="0">
                <a:latin typeface="Quattrocento Sans" panose="020B0502050000020003" pitchFamily="34" charset="0"/>
              </a:rPr>
              <a:t>Houston</a:t>
            </a:r>
            <a:r>
              <a:rPr lang="en-US" altLang="zh-CN" sz="4000" dirty="0">
                <a:latin typeface="Quattrocento Sans" panose="020B0502050000020003" pitchFamily="34" charset="0"/>
              </a:rPr>
              <a:t>.</a:t>
            </a: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 </a:t>
            </a:r>
            <a:endParaRPr lang="en-US" altLang="zh-CN" sz="4000" b="1" dirty="0">
              <a:latin typeface="Quattrocento Sans" panose="020B0502050000020003" pitchFamily="34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0640685-43BC-CB91-6025-9CA78EA2F67E}"/>
              </a:ext>
            </a:extLst>
          </p:cNvPr>
          <p:cNvSpPr>
            <a:spLocks noGrp="1"/>
          </p:cNvSpPr>
          <p:nvPr/>
        </p:nvSpPr>
        <p:spPr>
          <a:xfrm>
            <a:off x="604043" y="5905056"/>
            <a:ext cx="10975658" cy="641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40000"/>
              <a:buFont typeface="Wingdings" pitchFamily="2" charset="2"/>
              <a:buChar char="l"/>
            </a:pPr>
            <a:r>
              <a:rPr lang="en-US" altLang="zh-CN" sz="2200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200" dirty="0">
                <a:latin typeface="Quattrocento Sans" panose="020B0502050000020003" pitchFamily="34" charset="0"/>
              </a:rPr>
              <a:t> surpasses baselines by </a:t>
            </a:r>
            <a:r>
              <a:rPr lang="en-US" altLang="zh-CN" sz="2200" b="1" dirty="0">
                <a:latin typeface="Quattrocento Sans" panose="020B0502050000020003" pitchFamily="34" charset="0"/>
              </a:rPr>
              <a:t>1%–9% OA</a:t>
            </a:r>
            <a:r>
              <a:rPr lang="en-US" altLang="zh-CN" sz="2200" dirty="0">
                <a:latin typeface="Quattrocento Sans" panose="020B0502050000020003" pitchFamily="34" charset="0"/>
              </a:rPr>
              <a:t> on key target scenes on Houston.</a:t>
            </a:r>
          </a:p>
          <a:p>
            <a:pPr lvl="1"/>
            <a:endParaRPr lang="en-US" altLang="zh-CN" sz="2200" dirty="0">
              <a:latin typeface="Quattrocento Sans" panose="020B0502050000020003" pitchFamily="34" charset="0"/>
            </a:endParaRPr>
          </a:p>
          <a:p>
            <a:pPr lvl="1"/>
            <a:endParaRPr lang="en-US" altLang="zh-CN" sz="2200" dirty="0">
              <a:latin typeface="Quattrocento Sans" panose="020B0502050000020003" pitchFamily="34" charset="0"/>
            </a:endParaRPr>
          </a:p>
        </p:txBody>
      </p:sp>
      <p:pic>
        <p:nvPicPr>
          <p:cNvPr id="2" name="Picture 2" descr="Brand - GRSS-IEEE">
            <a:extLst>
              <a:ext uri="{FF2B5EF4-FFF2-40B4-BE49-F238E27FC236}">
                <a16:creationId xmlns:a16="http://schemas.microsoft.com/office/drawing/2014/main" id="{F14E1183-AE62-ACBB-B1EB-72D004A94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145" y="-54781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D9F6374-677F-1DFE-EEE5-BF5743239AB2}"/>
              </a:ext>
            </a:extLst>
          </p:cNvPr>
          <p:cNvSpPr txBox="1"/>
          <p:nvPr/>
        </p:nvSpPr>
        <p:spPr>
          <a:xfrm>
            <a:off x="3010343" y="1243471"/>
            <a:ext cx="72915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Quattrocento Sans" panose="020B0502050000020003" pitchFamily="34" charset="0"/>
              </a:rPr>
              <a:t>Table; Classification Results on Pavia Center Dataset</a:t>
            </a:r>
            <a:endParaRPr lang="zh-CN" altLang="en-US" sz="2200" dirty="0">
              <a:latin typeface="Quattrocento Sans" panose="020B0502050000020003" pitchFamily="34" charset="0"/>
            </a:endParaRP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BC59323B-2622-FF80-27AD-59B51335C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645014"/>
              </p:ext>
            </p:extLst>
          </p:nvPr>
        </p:nvGraphicFramePr>
        <p:xfrm>
          <a:off x="604043" y="1752810"/>
          <a:ext cx="11430475" cy="39154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5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6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7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97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97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97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97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097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097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1272">
                <a:tc>
                  <a:txBody>
                    <a:bodyPr/>
                    <a:lstStyle/>
                    <a:p>
                      <a:r>
                        <a:rPr sz="1800"/>
                        <a:t>Class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DAN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SagNet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MRAN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TSTNet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DSAN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SDEnet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S²AMSNet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MKDnet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739"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50.85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24.79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54.39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82.03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57.95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25.49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35.79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38.59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739"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72.38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62.19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75.77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68.73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67.90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83.26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59.99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85.29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739"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61.77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48.66</a:t>
                      </a:r>
                      <a:endParaRPr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68.79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52.82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71.69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58.31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77.64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69.08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739">
                <a:tc>
                  <a:txBody>
                    <a:bodyPr/>
                    <a:lstStyle/>
                    <a:p>
                      <a:r>
                        <a:rPr sz="1800"/>
                        <a:t>4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100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81.02</a:t>
                      </a:r>
                      <a:endParaRPr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64.33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100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81.82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100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100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76.36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739">
                <a:tc>
                  <a:txBody>
                    <a:bodyPr/>
                    <a:lstStyle/>
                    <a:p>
                      <a:r>
                        <a:rPr sz="1800"/>
                        <a:t>5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67.43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59.57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68.50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61.71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61.79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62.34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45.95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75.58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739">
                <a:tc>
                  <a:txBody>
                    <a:bodyPr/>
                    <a:lstStyle/>
                    <a:p>
                      <a:r>
                        <a:rPr sz="1800"/>
                        <a:t>6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73.11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88.29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70.54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84.44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70.26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85.36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90.12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77.92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739">
                <a:tc>
                  <a:txBody>
                    <a:bodyPr/>
                    <a:lstStyle/>
                    <a:p>
                      <a:r>
                        <a:rPr sz="1800"/>
                        <a:t>7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63.99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33.99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54.21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53.07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54.53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55.16</a:t>
                      </a:r>
                      <a:endParaRPr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64.48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54.10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1272">
                <a:tc>
                  <a:txBody>
                    <a:bodyPr/>
                    <a:lstStyle/>
                    <a:p>
                      <a:r>
                        <a:rPr sz="1800"/>
                        <a:t>OA(%)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67.77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73.11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68.99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75.34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67.08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75.99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75.73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76.11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2544">
                <a:tc>
                  <a:txBody>
                    <a:bodyPr/>
                    <a:lstStyle/>
                    <a:p>
                      <a:r>
                        <a:rPr sz="1800"/>
                        <a:t>KC(x100)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51.17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55.39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52.67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59.69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52.05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60.77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60.54</a:t>
                      </a:r>
                      <a:endParaRPr sz="18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60.87</a:t>
                      </a:r>
                      <a:endParaRPr sz="18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64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15" y="80690"/>
            <a:ext cx="2290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Outline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445952" y="1365579"/>
            <a:ext cx="5106035" cy="5181415"/>
            <a:chOff x="848" y="2356"/>
            <a:chExt cx="8041" cy="8967"/>
          </a:xfrm>
        </p:grpSpPr>
        <p:sp>
          <p:nvSpPr>
            <p:cNvPr id="12" name="矩形: 圆角 1"/>
            <p:cNvSpPr/>
            <p:nvPr/>
          </p:nvSpPr>
          <p:spPr>
            <a:xfrm>
              <a:off x="848" y="2356"/>
              <a:ext cx="5315" cy="1088"/>
            </a:xfrm>
            <a:prstGeom prst="roundRect">
              <a:avLst/>
            </a:prstGeom>
            <a:solidFill>
              <a:srgbClr val="E6D8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内容占位符 2"/>
            <p:cNvSpPr txBox="1"/>
            <p:nvPr/>
          </p:nvSpPr>
          <p:spPr>
            <a:xfrm>
              <a:off x="848" y="2436"/>
              <a:ext cx="8041" cy="8887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lang="en-US" altLang="zh-CN" sz="30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Introduction</a:t>
              </a:r>
            </a:p>
            <a:p>
              <a:pPr lvl="1" algn="l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altLang="zh-CN" sz="26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- Background</a:t>
              </a:r>
            </a:p>
            <a:p>
              <a:pPr lvl="1" algn="l">
                <a:lnSpc>
                  <a:spcPct val="100000"/>
                </a:lnSpc>
                <a:spcBef>
                  <a:spcPts val="1200"/>
                </a:spcBef>
                <a:defRPr/>
              </a:pPr>
              <a:r>
                <a:rPr lang="en-US" altLang="zh-CN" sz="26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- Motivation</a:t>
              </a:r>
              <a:endParaRPr kumimoji="0" lang="en-US" altLang="zh-CN" sz="2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Method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Experiments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lang="en-US" altLang="zh-CN" sz="30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Conclusion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2" descr="Brand - GRSS-IEEE">
            <a:extLst>
              <a:ext uri="{FF2B5EF4-FFF2-40B4-BE49-F238E27FC236}">
                <a16:creationId xmlns:a16="http://schemas.microsoft.com/office/drawing/2014/main" id="{E080D22D-02BC-9EF3-FB09-CA221BFC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A0B2-28A9-AAB5-309F-9250572D7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6522910A-0542-57FD-C9C4-62CC0B8C9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20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7946A99-806B-3DEC-D46B-C9B41E70F9EE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CB0D0F2-FADA-9DF7-799F-395065C5DF9B}"/>
              </a:ext>
            </a:extLst>
          </p:cNvPr>
          <p:cNvSpPr/>
          <p:nvPr/>
        </p:nvSpPr>
        <p:spPr>
          <a:xfrm>
            <a:off x="128993" y="93224"/>
            <a:ext cx="10686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Experiments Results: </a:t>
            </a:r>
            <a:r>
              <a:rPr lang="en-US" altLang="zh-CN" sz="4000" b="1" dirty="0" err="1">
                <a:latin typeface="Quattrocento Sans" panose="020B0502050000020003" pitchFamily="34" charset="0"/>
              </a:rPr>
              <a:t>HyRANK</a:t>
            </a:r>
            <a:r>
              <a:rPr lang="en-US" altLang="zh-CN" sz="4000" b="1" dirty="0">
                <a:latin typeface="Quattrocento Sans" panose="020B0502050000020003" pitchFamily="34" charset="0"/>
              </a:rPr>
              <a:t>.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B2C03B69-F3F3-6CF7-0107-37F1161DA503}"/>
              </a:ext>
            </a:extLst>
          </p:cNvPr>
          <p:cNvSpPr>
            <a:spLocks noGrp="1"/>
          </p:cNvSpPr>
          <p:nvPr/>
        </p:nvSpPr>
        <p:spPr>
          <a:xfrm>
            <a:off x="128993" y="1123035"/>
            <a:ext cx="4260127" cy="514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latin typeface="Quattrocento Sans" panose="020B0502050000020003" pitchFamily="34" charset="0"/>
              </a:rPr>
              <a:t>Visual results</a:t>
            </a:r>
            <a:r>
              <a:rPr lang="zh-CN" altLang="en-US" sz="2200" dirty="0">
                <a:latin typeface="Quattrocento Sans" panose="020B0502050000020003" pitchFamily="34" charset="0"/>
              </a:rPr>
              <a:t> </a:t>
            </a:r>
            <a:r>
              <a:rPr lang="en-US" altLang="zh-CN" sz="2200" dirty="0">
                <a:latin typeface="Quattrocento Sans" panose="020B0502050000020003" pitchFamily="34" charset="0"/>
              </a:rPr>
              <a:t>of </a:t>
            </a:r>
            <a:r>
              <a:rPr lang="en-US" altLang="zh-CN" sz="2200" b="1" dirty="0">
                <a:latin typeface="Quattrocento Sans" panose="020B0502050000020003" pitchFamily="34" charset="0"/>
              </a:rPr>
              <a:t>Houston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/>
            <a:r>
              <a:rPr lang="en-US" altLang="zh-CN" sz="2200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200" dirty="0">
                <a:latin typeface="Quattrocento Sans" panose="020B0502050000020003" pitchFamily="34" charset="0"/>
              </a:rPr>
              <a:t> produces cleaner, more accurate classification maps across </a:t>
            </a:r>
            <a:r>
              <a:rPr lang="en-US" altLang="zh-CN" sz="2200" b="1" dirty="0" err="1">
                <a:latin typeface="Quattrocento Sans" panose="020B0502050000020003" pitchFamily="34" charset="0"/>
              </a:rPr>
              <a:t>HyRANK</a:t>
            </a:r>
            <a:r>
              <a:rPr lang="en-US" altLang="zh-CN" sz="2200" dirty="0">
                <a:latin typeface="Quattrocento Sans" panose="020B0502050000020003" pitchFamily="34" charset="0"/>
              </a:rPr>
              <a:t>.</a:t>
            </a:r>
          </a:p>
          <a:p>
            <a:pPr lvl="1"/>
            <a:r>
              <a:rPr lang="en-US" altLang="zh-CN" sz="2200" dirty="0">
                <a:latin typeface="Quattrocento Sans" panose="020B0502050000020003" pitchFamily="34" charset="0"/>
              </a:rPr>
              <a:t>(Outperforms 7 advanced DA/DG methods.</a:t>
            </a:r>
          </a:p>
        </p:txBody>
      </p:sp>
      <p:pic>
        <p:nvPicPr>
          <p:cNvPr id="4" name="图片 3" descr="背景图案&#10;&#10;AI 生成的内容可能不正确。">
            <a:extLst>
              <a:ext uri="{FF2B5EF4-FFF2-40B4-BE49-F238E27FC236}">
                <a16:creationId xmlns:a16="http://schemas.microsoft.com/office/drawing/2014/main" id="{698A060D-A231-BDDE-996E-A56222D3E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54" y="879018"/>
            <a:ext cx="7230833" cy="5279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23F9E2-90F9-3F60-D504-52EF02DF06EC}"/>
                  </a:ext>
                </a:extLst>
              </p:cNvPr>
              <p:cNvSpPr txBox="1"/>
              <p:nvPr/>
            </p:nvSpPr>
            <p:spPr>
              <a:xfrm>
                <a:off x="5472069" y="6199662"/>
                <a:ext cx="72308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1800" dirty="0">
                    <a:latin typeface="Quattrocento Sans" panose="020B0502050000020003" pitchFamily="34" charset="0"/>
                  </a:rPr>
                  <a:t>(a) DAN. (b) MRAN. (c)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SagNet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 (d)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TSTnet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</a:t>
                </a:r>
              </a:p>
              <a:p>
                <a:pPr lvl="1"/>
                <a:r>
                  <a:rPr lang="en-US" altLang="zh-CN" sz="1800" dirty="0">
                    <a:latin typeface="Quattrocento Sans" panose="020B0502050000020003" pitchFamily="34" charset="0"/>
                  </a:rPr>
                  <a:t>(e) DSAN. </a:t>
                </a:r>
                <a:r>
                  <a:rPr lang="en-US" altLang="zh-CN" dirty="0">
                    <a:latin typeface="Quattrocento Sans" panose="020B0502050000020003" pitchFamily="34" charset="0"/>
                  </a:rPr>
                  <a:t> 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(f)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SDEnet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  (g)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AMSnet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 (h)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MKDnet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D23F9E2-90F9-3F60-D504-52EF02DF0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69" y="6199662"/>
                <a:ext cx="7230832" cy="646331"/>
              </a:xfrm>
              <a:prstGeom prst="rect">
                <a:avLst/>
              </a:prstGeom>
              <a:blipFill>
                <a:blip r:embed="rId4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Brand - GRSS-IEEE">
            <a:extLst>
              <a:ext uri="{FF2B5EF4-FFF2-40B4-BE49-F238E27FC236}">
                <a16:creationId xmlns:a16="http://schemas.microsoft.com/office/drawing/2014/main" id="{397F86F7-A99A-5A2E-0603-10755A4A2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952" y="-55114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53A07-F7E4-EF5B-A547-A6A15D7FD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7438477B-A128-3391-39DD-8CDA19AB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21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5679E2F-18E8-C2BD-AFA9-A8CA7F2A5966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61C15EC-716A-5462-9F26-BE43D8A455EB}"/>
              </a:ext>
            </a:extLst>
          </p:cNvPr>
          <p:cNvSpPr/>
          <p:nvPr/>
        </p:nvSpPr>
        <p:spPr>
          <a:xfrm>
            <a:off x="128993" y="93224"/>
            <a:ext cx="10686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Experiments Results: </a:t>
            </a:r>
            <a:r>
              <a:rPr lang="en-US" altLang="zh-CN" sz="4000" b="1" dirty="0" err="1">
                <a:latin typeface="Quattrocento Sans" panose="020B0502050000020003" pitchFamily="34" charset="0"/>
              </a:rPr>
              <a:t>HyRANK</a:t>
            </a:r>
            <a:r>
              <a:rPr lang="en-US" altLang="zh-CN" sz="4000" b="1" dirty="0">
                <a:latin typeface="Quattrocento Sans" panose="020B0502050000020003" pitchFamily="34" charset="0"/>
              </a:rPr>
              <a:t>.</a:t>
            </a:r>
          </a:p>
        </p:txBody>
      </p:sp>
      <p:pic>
        <p:nvPicPr>
          <p:cNvPr id="2" name="Picture 2" descr="Brand - GRSS-IEEE">
            <a:extLst>
              <a:ext uri="{FF2B5EF4-FFF2-40B4-BE49-F238E27FC236}">
                <a16:creationId xmlns:a16="http://schemas.microsoft.com/office/drawing/2014/main" id="{4440548A-14A6-B99F-1DAB-6629DDA06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145" y="-5689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0E6392D-3759-9EE7-5B0D-993C9D610D26}"/>
              </a:ext>
            </a:extLst>
          </p:cNvPr>
          <p:cNvSpPr txBox="1"/>
          <p:nvPr/>
        </p:nvSpPr>
        <p:spPr>
          <a:xfrm>
            <a:off x="3010344" y="982625"/>
            <a:ext cx="72915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Quattrocento Sans" panose="020B0502050000020003" pitchFamily="34" charset="0"/>
              </a:rPr>
              <a:t>Table; Classification Results on Loukia Center Dataset</a:t>
            </a:r>
            <a:endParaRPr lang="zh-CN" altLang="en-US" sz="2200" dirty="0">
              <a:latin typeface="Quattrocento Sans" panose="020B0502050000020003" pitchFamily="34" charset="0"/>
            </a:endParaRP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4E8B002F-D303-F85A-C177-29B38BD28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526920"/>
              </p:ext>
            </p:extLst>
          </p:nvPr>
        </p:nvGraphicFramePr>
        <p:xfrm>
          <a:off x="604043" y="1380140"/>
          <a:ext cx="10975654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9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7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57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76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576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576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0375">
                <a:tc>
                  <a:txBody>
                    <a:bodyPr/>
                    <a:lstStyle/>
                    <a:p>
                      <a:r>
                        <a:rPr sz="1600"/>
                        <a:t>Class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DAN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SagNet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MRAN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TSTNet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DSAN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SDEnet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S²AMSNet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 err="1"/>
                        <a:t>MKDnet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11.66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21.99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12.78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39.81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26.21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35.32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39.39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37.72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43.44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7.14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24.07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18.52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13.63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46.11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3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22.07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49.70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5.11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14.79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23.71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60.44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51.34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23.47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4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11.77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16.46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1.27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8.78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25.70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5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3.22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0.22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28.43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28.01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48.69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2.63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1.30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20.71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34.65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40.51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5.45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45.97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23.36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26.69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25.40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71.66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80.77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64.23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64.57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60.58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72.98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55.26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73.47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8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63.22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62.71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70.99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62.60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67.26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70.63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53.82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64.34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53.11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59.46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7.02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73.68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37.09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19.80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12.23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37.09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10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1.10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0.22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2.21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4.86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18.77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4.21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11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99.79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100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12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90.93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100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/>
                        <a:t>OA(%)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56.43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61.77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58.65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62.66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60.92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61.37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55.75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63.01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375">
                <a:tc>
                  <a:txBody>
                    <a:bodyPr/>
                    <a:lstStyle/>
                    <a:p>
                      <a:r>
                        <a:rPr sz="1600" dirty="0"/>
                        <a:t>KC(x100)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44.69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52.12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49.32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54.20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52.44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52.99</a:t>
                      </a:r>
                      <a:endParaRPr sz="160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45.78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54.98</a:t>
                      </a:r>
                      <a:endParaRPr sz="1600" dirty="0">
                        <a:latin typeface="Quattrocento Sans" panose="020B05020500000200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16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09425-096F-238A-AF8C-82C8B2559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93D05ABB-B3A1-735E-F20D-7D668A1C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22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F16BED9-FDEC-6129-6877-E2A1EA1EC972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BFEA753D-294A-F90B-FED3-ABDB82F98FB7}"/>
              </a:ext>
            </a:extLst>
          </p:cNvPr>
          <p:cNvSpPr/>
          <p:nvPr/>
        </p:nvSpPr>
        <p:spPr>
          <a:xfrm>
            <a:off x="128993" y="93224"/>
            <a:ext cx="10686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Experiments Results: </a:t>
            </a:r>
            <a:r>
              <a:rPr lang="en-US" altLang="zh-CN" sz="4000" b="1" dirty="0">
                <a:latin typeface="Quattrocento Sans" panose="020B0502050000020003" pitchFamily="34" charset="0"/>
              </a:rPr>
              <a:t>Pavia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F8CC87B0-3753-E476-F704-26E957726DDA}"/>
              </a:ext>
            </a:extLst>
          </p:cNvPr>
          <p:cNvSpPr>
            <a:spLocks noGrp="1"/>
          </p:cNvSpPr>
          <p:nvPr/>
        </p:nvSpPr>
        <p:spPr>
          <a:xfrm>
            <a:off x="128993" y="1123035"/>
            <a:ext cx="4260127" cy="51471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>
                <a:latin typeface="Quattrocento Sans" panose="020B0502050000020003" pitchFamily="34" charset="0"/>
              </a:rPr>
              <a:t>Visual results</a:t>
            </a:r>
            <a:r>
              <a:rPr lang="zh-CN" altLang="en-US" sz="2200" dirty="0">
                <a:latin typeface="Quattrocento Sans" panose="020B0502050000020003" pitchFamily="34" charset="0"/>
              </a:rPr>
              <a:t> </a:t>
            </a:r>
            <a:r>
              <a:rPr lang="en-US" altLang="zh-CN" sz="2200" dirty="0">
                <a:latin typeface="Quattrocento Sans" panose="020B0502050000020003" pitchFamily="34" charset="0"/>
              </a:rPr>
              <a:t>of </a:t>
            </a:r>
            <a:r>
              <a:rPr lang="en-US" altLang="zh-CN" sz="2200" b="1" dirty="0">
                <a:latin typeface="Quattrocento Sans" panose="020B0502050000020003" pitchFamily="34" charset="0"/>
              </a:rPr>
              <a:t>Houston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/>
            <a:r>
              <a:rPr lang="en-US" altLang="zh-CN" sz="2200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200" dirty="0">
                <a:latin typeface="Quattrocento Sans" panose="020B0502050000020003" pitchFamily="34" charset="0"/>
              </a:rPr>
              <a:t> produces cleaner, more accurate classification maps across </a:t>
            </a:r>
            <a:r>
              <a:rPr lang="en-US" altLang="zh-CN" sz="2200" b="1" dirty="0">
                <a:latin typeface="Quattrocento Sans" panose="020B0502050000020003" pitchFamily="34" charset="0"/>
              </a:rPr>
              <a:t>Pavia</a:t>
            </a:r>
            <a:r>
              <a:rPr lang="en-US" altLang="zh-CN" sz="2200" dirty="0">
                <a:latin typeface="Quattrocento Sans" panose="020B0502050000020003" pitchFamily="34" charset="0"/>
              </a:rPr>
              <a:t>.</a:t>
            </a:r>
          </a:p>
          <a:p>
            <a:pPr lvl="1"/>
            <a:r>
              <a:rPr lang="en-US" altLang="zh-CN" sz="2200" dirty="0">
                <a:latin typeface="Quattrocento Sans" panose="020B0502050000020003" pitchFamily="34" charset="0"/>
              </a:rPr>
              <a:t>(Outperforms 7 advanced DA/DG methods.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4D8FAB-8295-B13A-51BC-E7DDA97F2C79}"/>
                  </a:ext>
                </a:extLst>
              </p:cNvPr>
              <p:cNvSpPr txBox="1"/>
              <p:nvPr/>
            </p:nvSpPr>
            <p:spPr>
              <a:xfrm>
                <a:off x="5472069" y="6199662"/>
                <a:ext cx="723083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altLang="zh-CN" sz="1800" dirty="0">
                    <a:latin typeface="Quattrocento Sans" panose="020B0502050000020003" pitchFamily="34" charset="0"/>
                  </a:rPr>
                  <a:t>(a) DAN. (b) MRAN. (c)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SagNet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 (d)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TSTnet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</a:t>
                </a:r>
              </a:p>
              <a:p>
                <a:pPr lvl="1"/>
                <a:r>
                  <a:rPr lang="en-US" altLang="zh-CN" sz="1800" dirty="0">
                    <a:latin typeface="Quattrocento Sans" panose="020B0502050000020003" pitchFamily="34" charset="0"/>
                  </a:rPr>
                  <a:t>(e) DSAN. </a:t>
                </a:r>
                <a:r>
                  <a:rPr lang="en-US" altLang="zh-CN" dirty="0">
                    <a:latin typeface="Quattrocento Sans" panose="020B0502050000020003" pitchFamily="34" charset="0"/>
                  </a:rPr>
                  <a:t> 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(f)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SDEnet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  (g)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AMSnet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 (h) </a:t>
                </a:r>
                <a:r>
                  <a:rPr lang="en-US" altLang="zh-CN" sz="1800" dirty="0" err="1">
                    <a:latin typeface="Quattrocento Sans" panose="020B0502050000020003" pitchFamily="34" charset="0"/>
                  </a:rPr>
                  <a:t>MKDnet</a:t>
                </a:r>
                <a:r>
                  <a:rPr lang="en-US" altLang="zh-CN" sz="1800" dirty="0">
                    <a:latin typeface="Quattrocento Sans" panose="020B05020500000200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54D8FAB-8295-B13A-51BC-E7DDA97F2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069" y="6199662"/>
                <a:ext cx="7230832" cy="646331"/>
              </a:xfrm>
              <a:prstGeom prst="rect">
                <a:avLst/>
              </a:prstGeom>
              <a:blipFill>
                <a:blip r:embed="rId3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背景图案&#10;&#10;AI 生成的内容可能不正确。">
            <a:extLst>
              <a:ext uri="{FF2B5EF4-FFF2-40B4-BE49-F238E27FC236}">
                <a16:creationId xmlns:a16="http://schemas.microsoft.com/office/drawing/2014/main" id="{696374EF-3FC0-1E2A-B20F-C7FB5BE5B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" b="1433"/>
          <a:stretch>
            <a:fillRect/>
          </a:stretch>
        </p:blipFill>
        <p:spPr>
          <a:xfrm>
            <a:off x="4937760" y="867206"/>
            <a:ext cx="6475603" cy="5266332"/>
          </a:xfrm>
          <a:prstGeom prst="rect">
            <a:avLst/>
          </a:prstGeom>
        </p:spPr>
      </p:pic>
      <p:pic>
        <p:nvPicPr>
          <p:cNvPr id="6" name="Picture 2" descr="Brand - GRSS-IEEE">
            <a:extLst>
              <a:ext uri="{FF2B5EF4-FFF2-40B4-BE49-F238E27FC236}">
                <a16:creationId xmlns:a16="http://schemas.microsoft.com/office/drawing/2014/main" id="{879E2C26-2720-9341-C348-F4AA1EED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0690-7CED-C199-088A-4E6941C8C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FD937171-8E43-2D54-A865-11B998C8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23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9F4EAB9-5361-6789-FDC9-2DF4202BD759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25CCFF4-DAA1-E369-9406-77AC49A6C9D7}"/>
              </a:ext>
            </a:extLst>
          </p:cNvPr>
          <p:cNvSpPr/>
          <p:nvPr/>
        </p:nvSpPr>
        <p:spPr>
          <a:xfrm>
            <a:off x="128993" y="93224"/>
            <a:ext cx="106861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Experiments Results: </a:t>
            </a:r>
            <a:r>
              <a:rPr lang="en-US" altLang="zh-CN" sz="4000" b="1" dirty="0">
                <a:latin typeface="Quattrocento Sans" panose="020B0502050000020003" pitchFamily="34" charset="0"/>
              </a:rPr>
              <a:t>Pavia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E975CB48-E0A7-C24F-9201-3D3A5B130FBE}"/>
              </a:ext>
            </a:extLst>
          </p:cNvPr>
          <p:cNvSpPr>
            <a:spLocks noGrp="1"/>
          </p:cNvSpPr>
          <p:nvPr/>
        </p:nvSpPr>
        <p:spPr>
          <a:xfrm>
            <a:off x="604043" y="5905056"/>
            <a:ext cx="10975658" cy="641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0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800" b="0" i="0" kern="1200">
                <a:solidFill>
                  <a:schemeClr val="tx1"/>
                </a:solidFill>
                <a:latin typeface="Times New Roman" panose="02020603050405020304" charset="0"/>
                <a:ea typeface="+mn-ea"/>
                <a:cs typeface="Times New Roman" panose="020206030504050203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SzPct val="40000"/>
              <a:buFont typeface="Wingdings" pitchFamily="2" charset="2"/>
              <a:buChar char="l"/>
            </a:pPr>
            <a:r>
              <a:rPr lang="en-US" altLang="zh-CN" sz="2200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200" dirty="0">
                <a:latin typeface="Quattrocento Sans" panose="020B0502050000020003" pitchFamily="34" charset="0"/>
              </a:rPr>
              <a:t> surpasses baselines by </a:t>
            </a:r>
            <a:r>
              <a:rPr lang="en-US" altLang="zh-CN" sz="2200" b="1" dirty="0">
                <a:latin typeface="Quattrocento Sans" panose="020B0502050000020003" pitchFamily="34" charset="0"/>
              </a:rPr>
              <a:t>1%–9% OA</a:t>
            </a:r>
            <a:r>
              <a:rPr lang="en-US" altLang="zh-CN" sz="2200" dirty="0">
                <a:latin typeface="Quattrocento Sans" panose="020B0502050000020003" pitchFamily="34" charset="0"/>
              </a:rPr>
              <a:t> on key target scenes on Pavia Center.</a:t>
            </a:r>
          </a:p>
          <a:p>
            <a:pPr lvl="1"/>
            <a:endParaRPr lang="en-US" altLang="zh-CN" sz="2200" dirty="0">
              <a:latin typeface="Quattrocento Sans" panose="020B0502050000020003" pitchFamily="34" charset="0"/>
            </a:endParaRPr>
          </a:p>
          <a:p>
            <a:pPr lvl="1"/>
            <a:endParaRPr lang="en-US" altLang="zh-CN" sz="2200" dirty="0">
              <a:latin typeface="Quattrocento Sans" panose="020B05020500000200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4B7408-B708-ABD5-AAC3-4D1F841C2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605384"/>
              </p:ext>
            </p:extLst>
          </p:nvPr>
        </p:nvGraphicFramePr>
        <p:xfrm>
          <a:off x="139065" y="1749382"/>
          <a:ext cx="11905614" cy="418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2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2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2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28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28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2284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2284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23610">
                <a:tc>
                  <a:txBody>
                    <a:bodyPr/>
                    <a:lstStyle/>
                    <a:p>
                      <a:r>
                        <a:rPr sz="1900"/>
                        <a:t>Class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DAN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 err="1"/>
                        <a:t>SagNet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MRAN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TSTNet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DSAN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SDEnet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S²AMSNet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MKDnet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75">
                <a:tc>
                  <a:txBody>
                    <a:bodyPr/>
                    <a:lstStyle/>
                    <a:p>
                      <a:r>
                        <a:rPr sz="1900"/>
                        <a:t>1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73.79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96.34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60.16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51.82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84.39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86.32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89.42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78.48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475">
                <a:tc>
                  <a:txBody>
                    <a:bodyPr/>
                    <a:lstStyle/>
                    <a:p>
                      <a:r>
                        <a:rPr sz="1900" dirty="0"/>
                        <a:t>2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78.65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56.87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78.77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79.76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76.34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80.32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77.12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81.96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475">
                <a:tc>
                  <a:txBody>
                    <a:bodyPr/>
                    <a:lstStyle/>
                    <a:p>
                      <a:r>
                        <a:rPr sz="1900"/>
                        <a:t>3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80.77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6.31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54.75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60.41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54.77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69.53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25.36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51.10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475">
                <a:tc>
                  <a:txBody>
                    <a:bodyPr/>
                    <a:lstStyle/>
                    <a:p>
                      <a:r>
                        <a:rPr sz="1900"/>
                        <a:t>4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66.43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79.66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67.32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31.44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74.65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70.31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70.98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35.06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475">
                <a:tc>
                  <a:txBody>
                    <a:bodyPr/>
                    <a:lstStyle/>
                    <a:p>
                      <a:r>
                        <a:rPr sz="1900"/>
                        <a:t>5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96.23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90.40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68.63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74.64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98.66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76.32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92.36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86.18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475">
                <a:tc>
                  <a:txBody>
                    <a:bodyPr/>
                    <a:lstStyle/>
                    <a:p>
                      <a:r>
                        <a:rPr sz="1900"/>
                        <a:t>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73.46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50.33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86.45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86.99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74.98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75.91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42.18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77.62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2475">
                <a:tc>
                  <a:txBody>
                    <a:bodyPr/>
                    <a:lstStyle/>
                    <a:p>
                      <a:r>
                        <a:rPr sz="1900" dirty="0"/>
                        <a:t>7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70.13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57.99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62.31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51.09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67.36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60.34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67.62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60.14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2475">
                <a:tc>
                  <a:txBody>
                    <a:bodyPr/>
                    <a:lstStyle/>
                    <a:p>
                      <a:r>
                        <a:rPr sz="1900"/>
                        <a:t>OA(%)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73.99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69.71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68.87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69.63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72.96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74.36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72.87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74.94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5750">
                <a:tc>
                  <a:txBody>
                    <a:bodyPr/>
                    <a:lstStyle/>
                    <a:p>
                      <a:r>
                        <a:rPr lang="en-US" sz="1900" dirty="0"/>
                        <a:t>KC(x100)</a:t>
                      </a:r>
                      <a:endParaRPr lang="en-US"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/>
                        <a:t>68.89</a:t>
                      </a:r>
                      <a:endParaRPr lang="zh-CN" altLang="en-US"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/>
                        <a:t>63.14</a:t>
                      </a:r>
                      <a:endParaRPr lang="zh-CN" altLang="en-US"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/>
                        <a:t>62.36</a:t>
                      </a:r>
                      <a:endParaRPr lang="zh-CN" altLang="en-US"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900" dirty="0"/>
                        <a:t>64.08</a:t>
                      </a:r>
                      <a:endParaRPr lang="zh-CN" altLang="en-US"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68.32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69.12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/>
                        <a:t>67.65</a:t>
                      </a:r>
                      <a:endParaRPr sz="190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sz="1900" dirty="0"/>
                        <a:t>69.73</a:t>
                      </a:r>
                      <a:endParaRPr sz="1900" dirty="0">
                        <a:latin typeface="Quattrocento Sans" panose="020B05020500000200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2CA286F2-BAC1-23FF-BF7D-4F529144A718}"/>
              </a:ext>
            </a:extLst>
          </p:cNvPr>
          <p:cNvSpPr txBox="1"/>
          <p:nvPr/>
        </p:nvSpPr>
        <p:spPr>
          <a:xfrm>
            <a:off x="3010343" y="1243471"/>
            <a:ext cx="72915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Quattrocento Sans" panose="020B0502050000020003" pitchFamily="34" charset="0"/>
              </a:rPr>
              <a:t>Table; Classification Results on Pavia Center Dataset</a:t>
            </a:r>
            <a:endParaRPr lang="zh-CN" altLang="en-US" sz="2200" dirty="0">
              <a:latin typeface="Quattrocento Sans" panose="020B0502050000020003" pitchFamily="34" charset="0"/>
            </a:endParaRPr>
          </a:p>
        </p:txBody>
      </p:sp>
      <p:pic>
        <p:nvPicPr>
          <p:cNvPr id="10" name="Picture 2" descr="Brand - GRSS-IEEE">
            <a:extLst>
              <a:ext uri="{FF2B5EF4-FFF2-40B4-BE49-F238E27FC236}">
                <a16:creationId xmlns:a16="http://schemas.microsoft.com/office/drawing/2014/main" id="{13AB9BD4-4760-8C7B-17A9-CE658597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7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B0F42-055B-8F80-5027-FF7CD5F68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9B688C5A-F671-20DF-7239-B81FBCBD6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24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B2C8D60-848D-8321-BCC8-20E3398AAB9C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899FD78-8A59-AA68-B19E-C0DD685F0D8A}"/>
              </a:ext>
            </a:extLst>
          </p:cNvPr>
          <p:cNvSpPr/>
          <p:nvPr/>
        </p:nvSpPr>
        <p:spPr>
          <a:xfrm>
            <a:off x="315" y="80690"/>
            <a:ext cx="2290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Outline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C7E754F-07BC-D9BF-FF5A-7D475B92A1A4}"/>
              </a:ext>
            </a:extLst>
          </p:cNvPr>
          <p:cNvGrpSpPr/>
          <p:nvPr/>
        </p:nvGrpSpPr>
        <p:grpSpPr>
          <a:xfrm>
            <a:off x="445952" y="1411805"/>
            <a:ext cx="5106035" cy="5135188"/>
            <a:chOff x="848" y="2436"/>
            <a:chExt cx="8041" cy="8887"/>
          </a:xfrm>
        </p:grpSpPr>
        <p:sp>
          <p:nvSpPr>
            <p:cNvPr id="12" name="矩形: 圆角 1">
              <a:extLst>
                <a:ext uri="{FF2B5EF4-FFF2-40B4-BE49-F238E27FC236}">
                  <a16:creationId xmlns:a16="http://schemas.microsoft.com/office/drawing/2014/main" id="{F24898D7-11BA-DB2A-4252-3B2080F13F5C}"/>
                </a:ext>
              </a:extLst>
            </p:cNvPr>
            <p:cNvSpPr/>
            <p:nvPr/>
          </p:nvSpPr>
          <p:spPr>
            <a:xfrm>
              <a:off x="848" y="5383"/>
              <a:ext cx="5315" cy="1088"/>
            </a:xfrm>
            <a:prstGeom prst="roundRect">
              <a:avLst/>
            </a:prstGeom>
            <a:solidFill>
              <a:srgbClr val="E6D8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内容占位符 2">
              <a:extLst>
                <a:ext uri="{FF2B5EF4-FFF2-40B4-BE49-F238E27FC236}">
                  <a16:creationId xmlns:a16="http://schemas.microsoft.com/office/drawing/2014/main" id="{B99796F8-6C15-0AFE-4AC0-C68141B8447D}"/>
                </a:ext>
              </a:extLst>
            </p:cNvPr>
            <p:cNvSpPr txBox="1"/>
            <p:nvPr/>
          </p:nvSpPr>
          <p:spPr>
            <a:xfrm>
              <a:off x="848" y="2436"/>
              <a:ext cx="8041" cy="8887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lang="en-US" altLang="zh-CN" sz="30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Introduction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Method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Experiments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lang="en-US" altLang="zh-CN" sz="30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Conclusion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2" descr="Brand - GRSS-IEEE">
            <a:extLst>
              <a:ext uri="{FF2B5EF4-FFF2-40B4-BE49-F238E27FC236}">
                <a16:creationId xmlns:a16="http://schemas.microsoft.com/office/drawing/2014/main" id="{8F3C1F56-8573-0B18-97CE-94382BE0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8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25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47973" y="91677"/>
            <a:ext cx="495935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Conclusion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DF5D93-F7ED-512E-8DF1-1D8126069E36}"/>
              </a:ext>
            </a:extLst>
          </p:cNvPr>
          <p:cNvSpPr txBox="1"/>
          <p:nvPr/>
        </p:nvSpPr>
        <p:spPr>
          <a:xfrm>
            <a:off x="247973" y="1202135"/>
            <a:ext cx="1199026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Quattrocento Sans" panose="020B0502050000020003" pitchFamily="34" charset="0"/>
              </a:rPr>
              <a:t>1. Understanding the Gap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Cross-domain HSI classification suffers from </a:t>
            </a:r>
            <a:r>
              <a:rPr lang="en-US" altLang="zh-CN" sz="2200" b="1" dirty="0">
                <a:latin typeface="Quattrocento Sans" panose="020B0502050000020003" pitchFamily="34" charset="0"/>
              </a:rPr>
              <a:t>domain shift</a:t>
            </a:r>
            <a:r>
              <a:rPr lang="en-US" altLang="zh-CN" sz="2200" dirty="0">
                <a:latin typeface="Quattrocento Sans" panose="020B0502050000020003" pitchFamily="34" charset="0"/>
              </a:rPr>
              <a:t> (sensor, time, environment).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Existing DA/DG methods are limited: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Quattrocento Sans" panose="020B0502050000020003" pitchFamily="34" charset="0"/>
              </a:rPr>
              <a:t>Focus only on </a:t>
            </a:r>
            <a:r>
              <a:rPr lang="en-US" altLang="zh-CN" sz="2000" b="1" dirty="0">
                <a:latin typeface="Quattrocento Sans" panose="020B0502050000020003" pitchFamily="34" charset="0"/>
              </a:rPr>
              <a:t>marginal distribution</a:t>
            </a:r>
            <a:r>
              <a:rPr lang="en-US" altLang="zh-CN" sz="2000" dirty="0">
                <a:latin typeface="Quattrocento Sans" panose="020B0502050000020003" pitchFamily="34" charset="0"/>
              </a:rPr>
              <a:t> → ignore inter-class consistency.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Quattrocento Sans" panose="020B0502050000020003" pitchFamily="34" charset="0"/>
              </a:rPr>
              <a:t>Biased toward </a:t>
            </a:r>
            <a:r>
              <a:rPr lang="en-US" altLang="zh-CN" sz="2000" b="1" dirty="0">
                <a:latin typeface="Quattrocento Sans" panose="020B0502050000020003" pitchFamily="34" charset="0"/>
              </a:rPr>
              <a:t>local</a:t>
            </a:r>
            <a:r>
              <a:rPr lang="en-US" altLang="zh-CN" sz="2000" dirty="0">
                <a:latin typeface="Quattrocento Sans" panose="020B0502050000020003" pitchFamily="34" charset="0"/>
              </a:rPr>
              <a:t> (CNN) or </a:t>
            </a:r>
            <a:r>
              <a:rPr lang="en-US" altLang="zh-CN" sz="2000" b="1" dirty="0">
                <a:latin typeface="Quattrocento Sans" panose="020B0502050000020003" pitchFamily="34" charset="0"/>
              </a:rPr>
              <a:t>global</a:t>
            </a:r>
            <a:r>
              <a:rPr lang="en-US" altLang="zh-CN" sz="2000" dirty="0">
                <a:latin typeface="Quattrocento Sans" panose="020B0502050000020003" pitchFamily="34" charset="0"/>
              </a:rPr>
              <a:t> (Transformer, SSM) features → lack comprehensive extraction.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Gap</a:t>
            </a:r>
            <a:r>
              <a:rPr lang="en-US" altLang="zh-CN" sz="2200" dirty="0">
                <a:latin typeface="Quattrocento Sans" panose="020B0502050000020003" pitchFamily="34" charset="0"/>
              </a:rPr>
              <a:t>: Need </a:t>
            </a:r>
            <a:r>
              <a:rPr lang="en-US" altLang="zh-CN" sz="2200" b="1" dirty="0">
                <a:latin typeface="Quattrocento Sans" panose="020B0502050000020003" pitchFamily="34" charset="0"/>
              </a:rPr>
              <a:t>joint </a:t>
            </a:r>
            <a:r>
              <a:rPr lang="en-US" altLang="zh-CN" sz="2200" b="1" dirty="0" err="1">
                <a:latin typeface="Quattrocento Sans" panose="020B0502050000020003" pitchFamily="34" charset="0"/>
              </a:rPr>
              <a:t>global+local</a:t>
            </a:r>
            <a:r>
              <a:rPr lang="en-US" altLang="zh-CN" sz="2200" b="1" dirty="0">
                <a:latin typeface="Quattrocento Sans" panose="020B0502050000020003" pitchFamily="34" charset="0"/>
              </a:rPr>
              <a:t> features</a:t>
            </a:r>
            <a:r>
              <a:rPr lang="en-US" altLang="zh-CN" sz="2200" dirty="0">
                <a:latin typeface="Quattrocento Sans" panose="020B0502050000020003" pitchFamily="34" charset="0"/>
              </a:rPr>
              <a:t> + </a:t>
            </a:r>
            <a:r>
              <a:rPr lang="en-US" altLang="zh-CN" sz="2200" b="1" dirty="0">
                <a:latin typeface="Quattrocento Sans" panose="020B0502050000020003" pitchFamily="34" charset="0"/>
              </a:rPr>
              <a:t>robust domain alignment</a:t>
            </a:r>
            <a:r>
              <a:rPr lang="en-US" altLang="zh-CN" sz="2200" dirty="0">
                <a:latin typeface="Quattrocento Sans" panose="020B0502050000020003" pitchFamily="34" charset="0"/>
              </a:rPr>
              <a:t>.</a:t>
            </a:r>
            <a:br>
              <a:rPr lang="en-US" altLang="zh-CN" sz="2200" dirty="0">
                <a:latin typeface="Quattrocento Sans" panose="020B0502050000020003" pitchFamily="34" charset="0"/>
              </a:rPr>
            </a:br>
            <a:endParaRPr lang="en-US" altLang="zh-CN" sz="2200" dirty="0">
              <a:latin typeface="Quattrocento Sans" panose="020B0502050000020003" pitchFamily="34" charset="0"/>
            </a:endParaRPr>
          </a:p>
          <a:p>
            <a:r>
              <a:rPr lang="en-US" altLang="zh-CN" sz="2200" b="1" dirty="0">
                <a:latin typeface="Quattrocento Sans" panose="020B0502050000020003" pitchFamily="34" charset="0"/>
              </a:rPr>
              <a:t>2. Our Method (</a:t>
            </a:r>
            <a:r>
              <a:rPr lang="en-US" altLang="zh-CN" sz="2200" b="1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200" b="1" dirty="0">
                <a:latin typeface="Quattrocento Sans" panose="020B0502050000020003" pitchFamily="34" charset="0"/>
              </a:rPr>
              <a:t>)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Quattrocento Sans" panose="020B0502050000020003" pitchFamily="34" charset="0"/>
              </a:rPr>
              <a:t>Hybrid extractor (Mamba + CNN)</a:t>
            </a:r>
            <a:r>
              <a:rPr lang="en-US" altLang="zh-CN" sz="2000" dirty="0">
                <a:latin typeface="Quattrocento Sans" panose="020B0502050000020003" pitchFamily="34" charset="0"/>
              </a:rPr>
              <a:t> → captures </a:t>
            </a:r>
            <a:r>
              <a:rPr lang="en-US" altLang="zh-CN" sz="2000" b="1" dirty="0">
                <a:latin typeface="Quattrocento Sans" panose="020B0502050000020003" pitchFamily="34" charset="0"/>
              </a:rPr>
              <a:t>long-range dependencies + fine local details</a:t>
            </a:r>
            <a:r>
              <a:rPr lang="en-US" altLang="zh-CN" sz="2000" dirty="0">
                <a:latin typeface="Quattrocento Sans" panose="020B0502050000020003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Quattrocento Sans" panose="020B0502050000020003" pitchFamily="34" charset="0"/>
              </a:rPr>
              <a:t>STKD distillation</a:t>
            </a:r>
            <a:r>
              <a:rPr lang="en-US" altLang="zh-CN" sz="2000" dirty="0">
                <a:latin typeface="Quattrocento Sans" panose="020B0502050000020003" pitchFamily="34" charset="0"/>
              </a:rPr>
              <a:t> → preserves </a:t>
            </a:r>
            <a:r>
              <a:rPr lang="en-US" altLang="zh-CN" sz="2000" b="1" dirty="0">
                <a:latin typeface="Quattrocento Sans" panose="020B0502050000020003" pitchFamily="34" charset="0"/>
              </a:rPr>
              <a:t>inter-class feature consistency</a:t>
            </a:r>
            <a:r>
              <a:rPr lang="en-US" altLang="zh-CN" sz="2000" dirty="0">
                <a:latin typeface="Quattrocento Sans" panose="020B0502050000020003" pitchFamily="34" charset="0"/>
              </a:rPr>
              <a:t> with soft labels.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Quattrocento Sans" panose="020B0502050000020003" pitchFamily="34" charset="0"/>
              </a:rPr>
              <a:t>Graph alignment (GCN + GOT)</a:t>
            </a:r>
            <a:r>
              <a:rPr lang="en-US" altLang="zh-CN" sz="2000" dirty="0">
                <a:latin typeface="Quattrocento Sans" panose="020B0502050000020003" pitchFamily="34" charset="0"/>
              </a:rPr>
              <a:t> → models spectral–spatial topology, enhances alignment robustness.</a:t>
            </a:r>
          </a:p>
          <a:p>
            <a:r>
              <a:rPr lang="en-US" altLang="zh-CN" sz="2200" dirty="0">
                <a:latin typeface="Quattrocento Sans" panose="020B0502050000020003" pitchFamily="34" charset="0"/>
              </a:rPr>
              <a:t>Unified loss combines </a:t>
            </a:r>
            <a:r>
              <a:rPr lang="en-US" altLang="zh-CN" sz="2200" b="1" dirty="0">
                <a:latin typeface="Quattrocento Sans" panose="020B0502050000020003" pitchFamily="34" charset="0"/>
              </a:rPr>
              <a:t>feature extraction + distribution alignment + graph alignment</a:t>
            </a:r>
            <a:r>
              <a:rPr lang="en-US" altLang="zh-CN" sz="2200" dirty="0">
                <a:latin typeface="Quattrocento Sans" panose="020B0502050000020003" pitchFamily="34" charset="0"/>
              </a:rPr>
              <a:t>.</a:t>
            </a:r>
          </a:p>
          <a:p>
            <a:endParaRPr lang="en-US" altLang="zh-CN" sz="2200" dirty="0">
              <a:latin typeface="Quattrocento Sans" panose="020B0502050000020003" pitchFamily="34" charset="0"/>
            </a:endParaRPr>
          </a:p>
          <a:p>
            <a:r>
              <a:rPr lang="en-US" altLang="zh-CN" sz="2200" b="1" dirty="0">
                <a:latin typeface="Quattrocento Sans" panose="020B0502050000020003" pitchFamily="34" charset="0"/>
              </a:rPr>
              <a:t>3. Experimental Results</a:t>
            </a:r>
            <a:r>
              <a:rPr lang="en-US" altLang="zh-CN" sz="2200" dirty="0">
                <a:latin typeface="Quattrocento Sans" panose="020B0502050000020003" pitchFamily="34" charset="0"/>
              </a:rPr>
              <a:t>: </a:t>
            </a:r>
            <a:r>
              <a:rPr lang="en-US" altLang="zh-CN" sz="2200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200" dirty="0">
                <a:latin typeface="Quattrocento Sans" panose="020B0502050000020003" pitchFamily="34" charset="0"/>
              </a:rPr>
              <a:t> effectively addresses </a:t>
            </a:r>
            <a:r>
              <a:rPr lang="en-US" altLang="zh-CN" sz="2200" b="1" dirty="0">
                <a:latin typeface="Quattrocento Sans" panose="020B0502050000020003" pitchFamily="34" charset="0"/>
              </a:rPr>
              <a:t>feature extraction + domain alignment</a:t>
            </a:r>
            <a:r>
              <a:rPr lang="en-US" altLang="zh-CN" sz="2200" dirty="0">
                <a:latin typeface="Quattrocento Sans" panose="020B0502050000020003" pitchFamily="34" charset="0"/>
              </a:rPr>
              <a:t>, providing </a:t>
            </a:r>
            <a:r>
              <a:rPr lang="en-US" altLang="zh-CN" sz="2200" b="1" dirty="0">
                <a:latin typeface="Quattrocento Sans" panose="020B0502050000020003" pitchFamily="34" charset="0"/>
              </a:rPr>
              <a:t>robust cross-domain HSI classification</a:t>
            </a:r>
            <a:r>
              <a:rPr lang="en-US" altLang="zh-CN" sz="2200" dirty="0">
                <a:latin typeface="Quattrocento Sans" panose="020B0502050000020003" pitchFamily="34" charset="0"/>
              </a:rPr>
              <a:t>.</a:t>
            </a:r>
          </a:p>
        </p:txBody>
      </p:sp>
      <p:pic>
        <p:nvPicPr>
          <p:cNvPr id="10" name="Picture 2" descr="Brand - GRSS-IEEE">
            <a:extLst>
              <a:ext uri="{FF2B5EF4-FFF2-40B4-BE49-F238E27FC236}">
                <a16:creationId xmlns:a16="http://schemas.microsoft.com/office/drawing/2014/main" id="{A5C00E80-E0F6-82A3-3F26-7B7968504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5E9A9A-0155-E2FD-A182-DEF046211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207A3B2A-13B9-4012-F1CD-011401628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26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512B550-F893-458C-9D67-C86114AE65BD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0C2A527-0F2D-0D3C-5194-95B3791CC906}"/>
              </a:ext>
            </a:extLst>
          </p:cNvPr>
          <p:cNvSpPr/>
          <p:nvPr/>
        </p:nvSpPr>
        <p:spPr>
          <a:xfrm>
            <a:off x="0" y="80645"/>
            <a:ext cx="32924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Motivation</a:t>
            </a:r>
            <a:r>
              <a:rPr lang="en-US" altLang="zh-CN" sz="4000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3BC6C35-6219-FB73-9C9D-AB054F173952}"/>
              </a:ext>
            </a:extLst>
          </p:cNvPr>
          <p:cNvSpPr txBox="1"/>
          <p:nvPr/>
        </p:nvSpPr>
        <p:spPr>
          <a:xfrm>
            <a:off x="178449" y="4784154"/>
            <a:ext cx="9624046" cy="1305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D45C7BF-D78E-B02A-176A-649D9F23681D}"/>
              </a:ext>
            </a:extLst>
          </p:cNvPr>
          <p:cNvSpPr txBox="1"/>
          <p:nvPr/>
        </p:nvSpPr>
        <p:spPr>
          <a:xfrm>
            <a:off x="502632" y="1282039"/>
            <a:ext cx="10813067" cy="485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Domain shift</a:t>
            </a:r>
            <a:r>
              <a:rPr lang="en-US" altLang="zh-CN" sz="2200" dirty="0">
                <a:latin typeface="Quattrocento Sans" panose="020B0502050000020003" pitchFamily="34" charset="0"/>
              </a:rPr>
              <a:t>: sensor variability, weather, seasonal change → spectral differences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Existing DA methods</a:t>
            </a:r>
            <a:r>
              <a:rPr lang="en-US" altLang="zh-CN" sz="2200" dirty="0">
                <a:latin typeface="Quattrocento Sans" panose="020B0502050000020003" pitchFamily="34" charset="0"/>
              </a:rPr>
              <a:t>: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Distribution alignment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Feature selection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Subspace learning</a:t>
            </a:r>
            <a:br>
              <a:rPr lang="en-US" altLang="zh-CN" sz="2200" dirty="0">
                <a:latin typeface="Quattrocento Sans" panose="020B0502050000020003" pitchFamily="34" charset="0"/>
              </a:rPr>
            </a:br>
            <a:r>
              <a:rPr lang="en-US" altLang="zh-CN" sz="2200" dirty="0">
                <a:latin typeface="Quattrocento Sans" panose="020B0502050000020003" pitchFamily="34" charset="0"/>
              </a:rPr>
              <a:t>→ fail with large SD–TD discrepancy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Feature extraction limits</a:t>
            </a:r>
            <a:r>
              <a:rPr lang="en-US" altLang="zh-CN" sz="2200" dirty="0">
                <a:latin typeface="Quattrocento Sans" panose="020B0502050000020003" pitchFamily="34" charset="0"/>
              </a:rPr>
              <a:t>: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CNN → local only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Transformer → global, but costly, miss details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Mamba → efficient long-range, weak local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Gap</a:t>
            </a:r>
            <a:r>
              <a:rPr lang="en-US" altLang="zh-CN" sz="2200" dirty="0">
                <a:latin typeface="Quattrocento Sans" panose="020B0502050000020003" pitchFamily="34" charset="0"/>
              </a:rPr>
              <a:t>: need </a:t>
            </a:r>
            <a:r>
              <a:rPr lang="en-US" altLang="zh-CN" sz="2200" b="1" dirty="0">
                <a:latin typeface="Quattrocento Sans" panose="020B0502050000020003" pitchFamily="34" charset="0"/>
              </a:rPr>
              <a:t>local + global feature extraction</a:t>
            </a:r>
            <a:r>
              <a:rPr lang="en-US" altLang="zh-CN" sz="2200" dirty="0">
                <a:latin typeface="Quattrocento Sans" panose="020B0502050000020003" pitchFamily="34" charset="0"/>
              </a:rPr>
              <a:t> + </a:t>
            </a:r>
            <a:r>
              <a:rPr lang="en-US" altLang="zh-CN" sz="2200" b="1" dirty="0">
                <a:latin typeface="Quattrocento Sans" panose="020B0502050000020003" pitchFamily="34" charset="0"/>
              </a:rPr>
              <a:t>robust domain alignment</a:t>
            </a:r>
            <a:endParaRPr lang="en-US" altLang="zh-CN" sz="2200" dirty="0">
              <a:latin typeface="Quattrocento Sans" panose="020B0502050000020003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05F67E-0626-7235-B18A-CE80CAFDF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356" y="-16055"/>
            <a:ext cx="1890061" cy="8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2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718603-B977-4325-58F3-D276D879A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9A9A110C-DD7E-10FC-F70F-0E190E5F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27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AD801E6-9F23-1DF1-EE67-135232EBCEB2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9A69D0E-6A00-349F-8C64-1FC2BC374239}"/>
              </a:ext>
            </a:extLst>
          </p:cNvPr>
          <p:cNvSpPr/>
          <p:nvPr/>
        </p:nvSpPr>
        <p:spPr>
          <a:xfrm>
            <a:off x="0" y="80645"/>
            <a:ext cx="5257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Quattrocento Sans" panose="020B0502050000020003" pitchFamily="34" charset="0"/>
              </a:rPr>
              <a:t>  Main Contribution: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462971C-DC62-B643-24B2-B7DF056EA222}"/>
              </a:ext>
            </a:extLst>
          </p:cNvPr>
          <p:cNvSpPr txBox="1"/>
          <p:nvPr/>
        </p:nvSpPr>
        <p:spPr>
          <a:xfrm>
            <a:off x="178449" y="4784154"/>
            <a:ext cx="9624046" cy="1305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90A87E-1024-ADDC-6E89-6CCD1601554B}"/>
              </a:ext>
            </a:extLst>
          </p:cNvPr>
          <p:cNvSpPr txBox="1"/>
          <p:nvPr/>
        </p:nvSpPr>
        <p:spPr>
          <a:xfrm>
            <a:off x="502633" y="1200394"/>
            <a:ext cx="11237610" cy="485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Hybrid Network (</a:t>
            </a:r>
            <a:r>
              <a:rPr lang="en-US" altLang="zh-CN" sz="2200" b="1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200" b="1" dirty="0">
                <a:latin typeface="Quattrocento Sans" panose="020B0502050000020003" pitchFamily="34" charset="0"/>
              </a:rPr>
              <a:t>)</a:t>
            </a:r>
            <a:r>
              <a:rPr lang="en-US" altLang="zh-CN" sz="2200" dirty="0">
                <a:latin typeface="Quattrocento Sans" panose="020B0502050000020003" pitchFamily="34" charset="0"/>
              </a:rPr>
              <a:t>: 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Mamba + CNN → joint </a:t>
            </a:r>
            <a:r>
              <a:rPr lang="en-US" altLang="zh-CN" sz="2200" b="1" dirty="0">
                <a:latin typeface="Quattrocento Sans" panose="020B0502050000020003" pitchFamily="34" charset="0"/>
              </a:rPr>
              <a:t>global &amp; local feature extraction</a:t>
            </a:r>
            <a:r>
              <a:rPr lang="en-US" altLang="zh-CN" sz="2200" dirty="0">
                <a:latin typeface="Quattrocento Sans" panose="020B0502050000020003" pitchFamily="34" charset="0"/>
              </a:rPr>
              <a:t>, capturing long-range dependencies and fine details.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Knowledge Distillation (STKD)</a:t>
            </a:r>
            <a:r>
              <a:rPr lang="en-US" altLang="zh-CN" sz="2200" dirty="0">
                <a:latin typeface="Quattrocento Sans" panose="020B0502050000020003" pitchFamily="34" charset="0"/>
              </a:rPr>
              <a:t>: 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Soft-label distillation → strengthen </a:t>
            </a:r>
            <a:r>
              <a:rPr lang="en-US" altLang="zh-CN" sz="2200" b="1" dirty="0">
                <a:latin typeface="Quattrocento Sans" panose="020B0502050000020003" pitchFamily="34" charset="0"/>
              </a:rPr>
              <a:t>inter-class feature consistency</a:t>
            </a:r>
            <a:r>
              <a:rPr lang="en-US" altLang="zh-CN" sz="2200" dirty="0">
                <a:latin typeface="Quattrocento Sans" panose="020B0502050000020003" pitchFamily="34" charset="0"/>
              </a:rPr>
              <a:t> during alignment.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Graph Alignment</a:t>
            </a:r>
            <a:r>
              <a:rPr lang="en-US" altLang="zh-CN" sz="2200" dirty="0">
                <a:latin typeface="Quattrocento Sans" panose="020B0502050000020003" pitchFamily="34" charset="0"/>
              </a:rPr>
              <a:t>: 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GCN-based subgraph updates + </a:t>
            </a:r>
            <a:r>
              <a:rPr lang="en-US" altLang="zh-CN" sz="2200" b="1" dirty="0">
                <a:latin typeface="Quattrocento Sans" panose="020B0502050000020003" pitchFamily="34" charset="0"/>
              </a:rPr>
              <a:t>consistency constraints</a:t>
            </a:r>
            <a:r>
              <a:rPr lang="en-US" altLang="zh-CN" sz="2200" dirty="0">
                <a:latin typeface="Quattrocento Sans" panose="020B0502050000020003" pitchFamily="34" charset="0"/>
              </a:rPr>
              <a:t> on distribution &amp; graph alignment → robust against domain shift.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altLang="zh-CN" sz="2200" b="1" dirty="0">
              <a:latin typeface="Quattrocento Sans" panose="020B0502050000020003" pitchFamily="34" charset="0"/>
            </a:endParaRP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Overall</a:t>
            </a:r>
            <a:r>
              <a:rPr lang="en-US" altLang="zh-CN" sz="2200" dirty="0">
                <a:latin typeface="Quattrocento Sans" panose="020B0502050000020003" pitchFamily="34" charset="0"/>
              </a:rPr>
              <a:t>: Improved </a:t>
            </a:r>
            <a:r>
              <a:rPr lang="en-US" altLang="zh-CN" sz="2200" b="1" dirty="0">
                <a:latin typeface="Quattrocento Sans" panose="020B0502050000020003" pitchFamily="34" charset="0"/>
              </a:rPr>
              <a:t>cross-domain HSI classification accuracy</a:t>
            </a:r>
            <a:r>
              <a:rPr lang="en-US" altLang="zh-CN" sz="2200" dirty="0">
                <a:latin typeface="Quattrocento Sans" panose="020B0502050000020003" pitchFamily="34" charset="0"/>
              </a:rPr>
              <a:t> by addressing both </a:t>
            </a:r>
            <a:r>
              <a:rPr lang="en-US" altLang="zh-CN" sz="2200" b="1" dirty="0">
                <a:latin typeface="Quattrocento Sans" panose="020B0502050000020003" pitchFamily="34" charset="0"/>
              </a:rPr>
              <a:t>feature extraction</a:t>
            </a:r>
            <a:r>
              <a:rPr lang="en-US" altLang="zh-CN" sz="2200" dirty="0">
                <a:latin typeface="Quattrocento Sans" panose="020B0502050000020003" pitchFamily="34" charset="0"/>
              </a:rPr>
              <a:t> and </a:t>
            </a:r>
            <a:r>
              <a:rPr lang="en-US" altLang="zh-CN" sz="2200" b="1" dirty="0">
                <a:latin typeface="Quattrocento Sans" panose="020B0502050000020003" pitchFamily="34" charset="0"/>
              </a:rPr>
              <a:t>domain alignment</a:t>
            </a:r>
            <a:r>
              <a:rPr lang="en-US" altLang="zh-CN" sz="2200" dirty="0">
                <a:latin typeface="Quattrocento Sans" panose="020B0502050000020003" pitchFamily="34" charset="0"/>
              </a:rPr>
              <a:t> challenges.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3597EE-1878-330F-0DC2-15BC67914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356" y="-16055"/>
            <a:ext cx="1890061" cy="85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2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80645"/>
            <a:ext cx="329247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微软雅黑" panose="020B0503020204020204" charset="-122"/>
                <a:cs typeface="+mn-cs"/>
              </a:rPr>
              <a:t>Background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11FC4D-6788-6123-3BB1-451067E9586D}"/>
              </a:ext>
            </a:extLst>
          </p:cNvPr>
          <p:cNvSpPr txBox="1"/>
          <p:nvPr/>
        </p:nvSpPr>
        <p:spPr>
          <a:xfrm>
            <a:off x="468008" y="2007377"/>
            <a:ext cx="11723992" cy="2242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Remote sensing data: </a:t>
            </a:r>
            <a:r>
              <a:rPr lang="en-US" altLang="zh-CN" sz="2200" b="1" dirty="0">
                <a:latin typeface="Quattrocento Sans" panose="020B0502050000020003" pitchFamily="34" charset="0"/>
              </a:rPr>
              <a:t>HSI, LiDAR, SAR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HSI → </a:t>
            </a:r>
            <a:r>
              <a:rPr lang="en-US" altLang="zh-CN" sz="2200" b="1" dirty="0">
                <a:latin typeface="Quattrocento Sans" panose="020B0502050000020003" pitchFamily="34" charset="0"/>
              </a:rPr>
              <a:t>fine-grained spectral info</a:t>
            </a:r>
            <a:r>
              <a:rPr lang="en-US" altLang="zh-CN" sz="2200" dirty="0">
                <a:latin typeface="Quattrocento Sans" panose="020B0502050000020003" pitchFamily="34" charset="0"/>
              </a:rPr>
              <a:t>, accurate land cover classification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Problem: </a:t>
            </a:r>
            <a:r>
              <a:rPr lang="en-US" altLang="zh-CN" sz="2200" b="1" dirty="0">
                <a:latin typeface="Quattrocento Sans" panose="020B0502050000020003" pitchFamily="34" charset="0"/>
              </a:rPr>
              <a:t>scene-specific methods</a:t>
            </a:r>
            <a:r>
              <a:rPr lang="en-US" altLang="zh-CN" sz="2200" dirty="0">
                <a:latin typeface="Quattrocento Sans" panose="020B0502050000020003" pitchFamily="34" charset="0"/>
              </a:rPr>
              <a:t>, poor generalization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Need: apply model from </a:t>
            </a:r>
            <a:r>
              <a:rPr lang="en-US" altLang="zh-CN" sz="2200" b="1" dirty="0">
                <a:latin typeface="Quattrocento Sans" panose="020B0502050000020003" pitchFamily="34" charset="0"/>
              </a:rPr>
              <a:t>Source Domain (SD)</a:t>
            </a:r>
            <a:r>
              <a:rPr lang="en-US" altLang="zh-CN" sz="2200" dirty="0">
                <a:latin typeface="Quattrocento Sans" panose="020B0502050000020003" pitchFamily="34" charset="0"/>
              </a:rPr>
              <a:t> → </a:t>
            </a:r>
            <a:r>
              <a:rPr lang="en-US" altLang="zh-CN" sz="2200" b="1" dirty="0">
                <a:latin typeface="Quattrocento Sans" panose="020B0502050000020003" pitchFamily="34" charset="0"/>
              </a:rPr>
              <a:t>Target Domain (TD)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altLang="zh-CN" sz="2200" dirty="0">
              <a:latin typeface="Quattrocento Sans" panose="020B0502050000020003" pitchFamily="34" charset="0"/>
            </a:endParaRPr>
          </a:p>
        </p:txBody>
      </p:sp>
      <p:pic>
        <p:nvPicPr>
          <p:cNvPr id="5" name="Picture 2" descr="Brand - GRSS-IEEE">
            <a:extLst>
              <a:ext uri="{FF2B5EF4-FFF2-40B4-BE49-F238E27FC236}">
                <a16:creationId xmlns:a16="http://schemas.microsoft.com/office/drawing/2014/main" id="{E0F9B733-23DB-2379-CACF-C22F3F12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B3895-D0F3-498D-E7E7-482658BB0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28CB7E45-C824-86AC-5E70-B9C8F360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4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6A7F2EE-0A6C-D745-D2B2-594BA4D374B4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F8E1398-AFBC-2042-B8C9-4115B99B8DAC}"/>
              </a:ext>
            </a:extLst>
          </p:cNvPr>
          <p:cNvSpPr/>
          <p:nvPr/>
        </p:nvSpPr>
        <p:spPr>
          <a:xfrm>
            <a:off x="286251" y="103644"/>
            <a:ext cx="6678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Quattrocento Sans" panose="020B0502050000020003" pitchFamily="34" charset="0"/>
              </a:rPr>
              <a:t>Motivation → Our Solution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66111FF-80C2-93C1-4C65-0AFDF5AACB4F}"/>
              </a:ext>
            </a:extLst>
          </p:cNvPr>
          <p:cNvSpPr txBox="1"/>
          <p:nvPr/>
        </p:nvSpPr>
        <p:spPr>
          <a:xfrm>
            <a:off x="178449" y="4784154"/>
            <a:ext cx="9624046" cy="1305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2178E6A-F2DD-0CE8-AFE1-BB041B174C65}"/>
              </a:ext>
            </a:extLst>
          </p:cNvPr>
          <p:cNvSpPr txBox="1"/>
          <p:nvPr/>
        </p:nvSpPr>
        <p:spPr>
          <a:xfrm>
            <a:off x="502632" y="1282039"/>
            <a:ext cx="10813067" cy="4858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200" b="1" dirty="0">
                <a:latin typeface="Quattrocento Sans" panose="020B0502050000020003" pitchFamily="34" charset="0"/>
              </a:rPr>
              <a:t>1. Feature Extraction Challenge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200" i="1" dirty="0">
                <a:latin typeface="Quattrocento Sans" panose="020B0502050000020003" pitchFamily="34" charset="0"/>
              </a:rPr>
              <a:t>Problem</a:t>
            </a:r>
            <a:r>
              <a:rPr lang="en-US" altLang="zh-CN" sz="2200" dirty="0">
                <a:latin typeface="Quattrocento Sans" panose="020B0502050000020003" pitchFamily="34" charset="0"/>
              </a:rPr>
              <a:t>:</a:t>
            </a:r>
          </a:p>
          <a:p>
            <a:pPr lvl="1">
              <a:lnSpc>
                <a:spcPts val="3400"/>
              </a:lnSpc>
            </a:pPr>
            <a:r>
              <a:rPr lang="en-US" altLang="zh-CN" sz="2200" dirty="0">
                <a:latin typeface="Quattrocento Sans" panose="020B0502050000020003" pitchFamily="34" charset="0"/>
              </a:rPr>
              <a:t>CNN → good at </a:t>
            </a:r>
            <a:r>
              <a:rPr lang="en-US" altLang="zh-CN" sz="2200" b="1" dirty="0">
                <a:latin typeface="Quattrocento Sans" panose="020B0502050000020003" pitchFamily="34" charset="0"/>
              </a:rPr>
              <a:t>local details</a:t>
            </a:r>
            <a:r>
              <a:rPr lang="en-US" altLang="zh-CN" sz="2200" dirty="0">
                <a:latin typeface="Quattrocento Sans" panose="020B0502050000020003" pitchFamily="34" charset="0"/>
              </a:rPr>
              <a:t>, weak at long-range.</a:t>
            </a:r>
          </a:p>
          <a:p>
            <a:pPr lvl="1">
              <a:lnSpc>
                <a:spcPts val="3400"/>
              </a:lnSpc>
            </a:pPr>
            <a:r>
              <a:rPr lang="en-US" altLang="zh-CN" sz="2200" dirty="0">
                <a:latin typeface="Quattrocento Sans" panose="020B0502050000020003" pitchFamily="34" charset="0"/>
              </a:rPr>
              <a:t>Transformer → good at </a:t>
            </a:r>
            <a:r>
              <a:rPr lang="en-US" altLang="zh-CN" sz="2200" b="1" dirty="0">
                <a:latin typeface="Quattrocento Sans" panose="020B0502050000020003" pitchFamily="34" charset="0"/>
              </a:rPr>
              <a:t>global context</a:t>
            </a:r>
            <a:r>
              <a:rPr lang="en-US" altLang="zh-CN" sz="2200" dirty="0">
                <a:latin typeface="Quattrocento Sans" panose="020B0502050000020003" pitchFamily="34" charset="0"/>
              </a:rPr>
              <a:t>, but costly &amp; miss fine details.</a:t>
            </a:r>
          </a:p>
          <a:p>
            <a:pPr lvl="1">
              <a:lnSpc>
                <a:spcPts val="3400"/>
              </a:lnSpc>
            </a:pPr>
            <a:r>
              <a:rPr lang="en-US" altLang="zh-CN" sz="2200" dirty="0">
                <a:latin typeface="Quattrocento Sans" panose="020B0502050000020003" pitchFamily="34" charset="0"/>
              </a:rPr>
              <a:t>Mamba → efficient for long-range, weak for local.</a:t>
            </a:r>
          </a:p>
          <a:p>
            <a:pPr>
              <a:lnSpc>
                <a:spcPts val="3400"/>
              </a:lnSpc>
            </a:pPr>
            <a:r>
              <a:rPr lang="en-US" altLang="zh-CN" sz="2200" i="1" dirty="0">
                <a:latin typeface="Quattrocento Sans" panose="020B0502050000020003" pitchFamily="34" charset="0"/>
              </a:rPr>
              <a:t>Our Solution</a:t>
            </a:r>
            <a:r>
              <a:rPr lang="en-US" altLang="zh-CN" sz="2200" dirty="0">
                <a:latin typeface="Quattrocento Sans" panose="020B0502050000020003" pitchFamily="34" charset="0"/>
              </a:rPr>
              <a:t>:</a:t>
            </a:r>
          </a:p>
          <a:p>
            <a:pPr lvl="1">
              <a:lnSpc>
                <a:spcPts val="3400"/>
              </a:lnSpc>
            </a:pPr>
            <a:r>
              <a:rPr lang="en-US" altLang="zh-CN" sz="2200" b="1" dirty="0">
                <a:latin typeface="Quattrocento Sans" panose="020B0502050000020003" pitchFamily="34" charset="0"/>
              </a:rPr>
              <a:t>Hybrid Network (</a:t>
            </a:r>
            <a:r>
              <a:rPr lang="en-US" altLang="zh-CN" sz="2200" b="1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200" b="1" dirty="0">
                <a:latin typeface="Quattrocento Sans" panose="020B0502050000020003" pitchFamily="34" charset="0"/>
              </a:rPr>
              <a:t>)</a:t>
            </a:r>
            <a:r>
              <a:rPr lang="en-US" altLang="zh-CN" sz="2200" dirty="0">
                <a:latin typeface="Quattrocento Sans" panose="020B0502050000020003" pitchFamily="34" charset="0"/>
              </a:rPr>
              <a:t> = Mamba + CNN</a:t>
            </a:r>
          </a:p>
          <a:p>
            <a:pPr lvl="1">
              <a:lnSpc>
                <a:spcPts val="3400"/>
              </a:lnSpc>
            </a:pPr>
            <a:r>
              <a:rPr lang="en-US" altLang="zh-CN" sz="2200" dirty="0">
                <a:latin typeface="Quattrocento Sans" panose="020B0502050000020003" pitchFamily="34" charset="0"/>
              </a:rPr>
              <a:t>→ </a:t>
            </a:r>
            <a:r>
              <a:rPr lang="en-US" altLang="zh-CN" sz="2200" b="1" dirty="0">
                <a:latin typeface="Quattrocento Sans" panose="020B0502050000020003" pitchFamily="34" charset="0"/>
              </a:rPr>
              <a:t>joint global + local feature extraction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>
              <a:lnSpc>
                <a:spcPts val="3400"/>
              </a:lnSpc>
            </a:pPr>
            <a:r>
              <a:rPr lang="en-US" altLang="zh-CN" sz="2200" dirty="0">
                <a:latin typeface="Quattrocento Sans" panose="020B0502050000020003" pitchFamily="34" charset="0"/>
              </a:rPr>
              <a:t>→ capture </a:t>
            </a:r>
            <a:r>
              <a:rPr lang="en-US" altLang="zh-CN" sz="2200" b="1" dirty="0">
                <a:latin typeface="Quattrocento Sans" panose="020B0502050000020003" pitchFamily="34" charset="0"/>
              </a:rPr>
              <a:t>long-range dependencies + fine details</a:t>
            </a:r>
            <a:r>
              <a:rPr lang="en-US" altLang="zh-CN" sz="2200" dirty="0">
                <a:latin typeface="Quattrocento Sans" panose="020B0502050000020003" pitchFamily="34" charset="0"/>
              </a:rPr>
              <a:t> in HSI.</a:t>
            </a:r>
          </a:p>
          <a:p>
            <a:pPr>
              <a:lnSpc>
                <a:spcPts val="3400"/>
              </a:lnSpc>
            </a:pPr>
            <a:br>
              <a:rPr lang="en-US" altLang="zh-CN" sz="2200" dirty="0">
                <a:latin typeface="Quattrocento Sans" panose="020B0502050000020003" pitchFamily="34" charset="0"/>
              </a:rPr>
            </a:br>
            <a:endParaRPr lang="en-US" altLang="zh-CN" sz="2200" dirty="0">
              <a:latin typeface="Quattrocento Sans" panose="020B0502050000020003" pitchFamily="34" charset="0"/>
            </a:endParaRPr>
          </a:p>
        </p:txBody>
      </p:sp>
      <p:pic>
        <p:nvPicPr>
          <p:cNvPr id="3" name="Picture 2" descr="Brand - GRSS-IEEE">
            <a:extLst>
              <a:ext uri="{FF2B5EF4-FFF2-40B4-BE49-F238E27FC236}">
                <a16:creationId xmlns:a16="http://schemas.microsoft.com/office/drawing/2014/main" id="{791152C5-FF75-D29E-4983-4DE655BAB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0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60ED6-E55D-46FA-CF07-135D31D9F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3501677A-816A-DA13-E97A-C47195C3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5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A0C6E45-AE88-0E1E-22DD-DA500B3B75A1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8E067BDF-0754-9323-778F-BCB2D6D16D56}"/>
              </a:ext>
            </a:extLst>
          </p:cNvPr>
          <p:cNvSpPr txBox="1"/>
          <p:nvPr/>
        </p:nvSpPr>
        <p:spPr>
          <a:xfrm>
            <a:off x="178449" y="4784154"/>
            <a:ext cx="9624046" cy="1305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7240C2-C209-DDB1-B7EA-955DDC84DE68}"/>
              </a:ext>
            </a:extLst>
          </p:cNvPr>
          <p:cNvSpPr txBox="1"/>
          <p:nvPr/>
        </p:nvSpPr>
        <p:spPr>
          <a:xfrm>
            <a:off x="502632" y="1282039"/>
            <a:ext cx="10813067" cy="3547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200" b="1" dirty="0">
                <a:latin typeface="Quattrocento Sans" panose="020B0502050000020003" pitchFamily="34" charset="0"/>
              </a:rPr>
              <a:t>2. Inter-Class Feature Consistency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200" i="1" dirty="0">
                <a:latin typeface="Quattrocento Sans" panose="020B0502050000020003" pitchFamily="34" charset="0"/>
              </a:rPr>
              <a:t>Problem</a:t>
            </a:r>
            <a:r>
              <a:rPr lang="en-US" altLang="zh-CN" sz="2200" dirty="0">
                <a:latin typeface="Quattrocento Sans" panose="020B0502050000020003" pitchFamily="34" charset="0"/>
              </a:rPr>
              <a:t>:</a:t>
            </a:r>
          </a:p>
          <a:p>
            <a:pPr lvl="1">
              <a:lnSpc>
                <a:spcPts val="3400"/>
              </a:lnSpc>
            </a:pPr>
            <a:r>
              <a:rPr lang="en-US" altLang="zh-CN" sz="2200" dirty="0">
                <a:latin typeface="Quattrocento Sans" panose="020B0502050000020003" pitchFamily="34" charset="0"/>
              </a:rPr>
              <a:t>Most DA methods align </a:t>
            </a:r>
            <a:r>
              <a:rPr lang="en-US" altLang="zh-CN" sz="2200" b="1" dirty="0">
                <a:latin typeface="Quattrocento Sans" panose="020B0502050000020003" pitchFamily="34" charset="0"/>
              </a:rPr>
              <a:t>marginal distributions</a:t>
            </a:r>
            <a:r>
              <a:rPr lang="en-US" altLang="zh-CN" sz="2200" dirty="0">
                <a:latin typeface="Quattrocento Sans" panose="020B0502050000020003" pitchFamily="34" charset="0"/>
              </a:rPr>
              <a:t> only.</a:t>
            </a:r>
          </a:p>
          <a:p>
            <a:pPr lvl="1">
              <a:lnSpc>
                <a:spcPts val="3400"/>
              </a:lnSpc>
            </a:pPr>
            <a:r>
              <a:rPr lang="en-US" altLang="zh-CN" sz="2200" dirty="0">
                <a:latin typeface="Quattrocento Sans" panose="020B0502050000020003" pitchFamily="34" charset="0"/>
              </a:rPr>
              <a:t>→ Ignore </a:t>
            </a:r>
            <a:r>
              <a:rPr lang="en-US" altLang="zh-CN" sz="2200" b="1" dirty="0">
                <a:latin typeface="Quattrocento Sans" panose="020B0502050000020003" pitchFamily="34" charset="0"/>
              </a:rPr>
              <a:t>class-level relationships</a:t>
            </a:r>
            <a:r>
              <a:rPr lang="en-US" altLang="zh-CN" sz="2200" dirty="0">
                <a:latin typeface="Quattrocento Sans" panose="020B0502050000020003" pitchFamily="34" charset="0"/>
              </a:rPr>
              <a:t>, leading to confusion between classes.</a:t>
            </a:r>
          </a:p>
          <a:p>
            <a:pPr>
              <a:lnSpc>
                <a:spcPts val="3400"/>
              </a:lnSpc>
            </a:pPr>
            <a:r>
              <a:rPr lang="en-US" altLang="zh-CN" sz="2200" i="1" dirty="0">
                <a:latin typeface="Quattrocento Sans" panose="020B0502050000020003" pitchFamily="34" charset="0"/>
              </a:rPr>
              <a:t>Our Solution</a:t>
            </a:r>
            <a:r>
              <a:rPr lang="en-US" altLang="zh-CN" sz="2200" dirty="0">
                <a:latin typeface="Quattrocento Sans" panose="020B0502050000020003" pitchFamily="34" charset="0"/>
              </a:rPr>
              <a:t>:</a:t>
            </a:r>
          </a:p>
          <a:p>
            <a:pPr lvl="1">
              <a:lnSpc>
                <a:spcPts val="3400"/>
              </a:lnSpc>
            </a:pPr>
            <a:r>
              <a:rPr lang="en-US" altLang="zh-CN" sz="2200" b="1" dirty="0">
                <a:latin typeface="Quattrocento Sans" panose="020B0502050000020003" pitchFamily="34" charset="0"/>
              </a:rPr>
              <a:t>Knowledge Distillation (STKD)</a:t>
            </a:r>
            <a:r>
              <a:rPr lang="en-US" altLang="zh-CN" sz="2200" dirty="0">
                <a:latin typeface="Quattrocento Sans" panose="020B0502050000020003" pitchFamily="34" charset="0"/>
              </a:rPr>
              <a:t> with </a:t>
            </a:r>
            <a:r>
              <a:rPr lang="en-US" altLang="zh-CN" sz="2200" b="1" dirty="0">
                <a:latin typeface="Quattrocento Sans" panose="020B0502050000020003" pitchFamily="34" charset="0"/>
              </a:rPr>
              <a:t>soft labels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>
              <a:lnSpc>
                <a:spcPts val="3400"/>
              </a:lnSpc>
            </a:pPr>
            <a:r>
              <a:rPr lang="en-US" altLang="zh-CN" sz="2200" dirty="0">
                <a:latin typeface="Quattrocento Sans" panose="020B0502050000020003" pitchFamily="34" charset="0"/>
              </a:rPr>
              <a:t>→ preserve </a:t>
            </a:r>
            <a:r>
              <a:rPr lang="en-US" altLang="zh-CN" sz="2200" b="1" dirty="0">
                <a:latin typeface="Quattrocento Sans" panose="020B0502050000020003" pitchFamily="34" charset="0"/>
              </a:rPr>
              <a:t>inter-class similarities &amp; differences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lvl="1">
              <a:lnSpc>
                <a:spcPts val="3400"/>
              </a:lnSpc>
            </a:pPr>
            <a:r>
              <a:rPr lang="en-US" altLang="zh-CN" sz="2200" dirty="0">
                <a:latin typeface="Quattrocento Sans" panose="020B0502050000020003" pitchFamily="34" charset="0"/>
              </a:rPr>
              <a:t>→ stronger alignment, less class confusion.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F22710D-B1D3-0FE6-62B7-7E45579E2DF3}"/>
              </a:ext>
            </a:extLst>
          </p:cNvPr>
          <p:cNvSpPr/>
          <p:nvPr/>
        </p:nvSpPr>
        <p:spPr>
          <a:xfrm>
            <a:off x="286251" y="103644"/>
            <a:ext cx="6678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Quattrocento Sans" panose="020B0502050000020003" pitchFamily="34" charset="0"/>
              </a:rPr>
              <a:t>Motivation → Our Solution</a:t>
            </a:r>
          </a:p>
        </p:txBody>
      </p:sp>
      <p:pic>
        <p:nvPicPr>
          <p:cNvPr id="6" name="Picture 2" descr="Brand - GRSS-IEEE">
            <a:extLst>
              <a:ext uri="{FF2B5EF4-FFF2-40B4-BE49-F238E27FC236}">
                <a16:creationId xmlns:a16="http://schemas.microsoft.com/office/drawing/2014/main" id="{6A265F45-56CF-E19C-20FE-43545817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80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D355F-1D20-03FC-F42D-5036D837E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360750ED-9D78-AE9D-6D79-59B7BD0A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6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6972422-2AE3-2655-E8F1-00A739B5B96B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63351061-33CB-02DB-878B-912B3FB7E3CE}"/>
              </a:ext>
            </a:extLst>
          </p:cNvPr>
          <p:cNvSpPr txBox="1"/>
          <p:nvPr/>
        </p:nvSpPr>
        <p:spPr>
          <a:xfrm>
            <a:off x="178449" y="4784154"/>
            <a:ext cx="9624046" cy="1305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274917-DBD4-C8FA-FF76-27BE1563572F}"/>
              </a:ext>
            </a:extLst>
          </p:cNvPr>
          <p:cNvSpPr txBox="1"/>
          <p:nvPr/>
        </p:nvSpPr>
        <p:spPr>
          <a:xfrm>
            <a:off x="502632" y="1282039"/>
            <a:ext cx="10813067" cy="3983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400"/>
              </a:lnSpc>
              <a:buNone/>
            </a:pPr>
            <a:r>
              <a:rPr lang="en-US" altLang="zh-CN" sz="2200" b="1" dirty="0">
                <a:latin typeface="Quattrocento Sans" panose="020B0502050000020003" pitchFamily="34" charset="0"/>
              </a:rPr>
              <a:t>3. Robust Domain Alignment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200" i="1" dirty="0">
                <a:latin typeface="Quattrocento Sans" panose="020B0502050000020003" pitchFamily="34" charset="0"/>
              </a:rPr>
              <a:t>Problem</a:t>
            </a:r>
            <a:r>
              <a:rPr lang="en-US" altLang="zh-CN" sz="2200" dirty="0">
                <a:latin typeface="Quattrocento Sans" panose="020B0502050000020003" pitchFamily="34" charset="0"/>
              </a:rPr>
              <a:t>:</a:t>
            </a:r>
          </a:p>
          <a:p>
            <a:pPr marL="742950" lvl="1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Traditional alignment ignores </a:t>
            </a:r>
            <a:r>
              <a:rPr lang="en-US" altLang="zh-CN" sz="2200" b="1" dirty="0">
                <a:latin typeface="Quattrocento Sans" panose="020B0502050000020003" pitchFamily="34" charset="0"/>
              </a:rPr>
              <a:t>graph topology</a:t>
            </a:r>
            <a:r>
              <a:rPr lang="en-US" altLang="zh-CN" sz="2200" dirty="0">
                <a:latin typeface="Quattrocento Sans" panose="020B0502050000020003" pitchFamily="34" charset="0"/>
              </a:rPr>
              <a:t>.</a:t>
            </a:r>
          </a:p>
          <a:p>
            <a:pPr marL="742950" lvl="1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Large SD–TD discrepancy → risk of </a:t>
            </a:r>
            <a:r>
              <a:rPr lang="en-US" altLang="zh-CN" sz="2200" b="1" dirty="0">
                <a:latin typeface="Quattrocento Sans" panose="020B0502050000020003" pitchFamily="34" charset="0"/>
              </a:rPr>
              <a:t>negative transfer</a:t>
            </a:r>
            <a:r>
              <a:rPr lang="en-US" altLang="zh-CN" sz="2200" dirty="0">
                <a:latin typeface="Quattrocento Sans" panose="020B0502050000020003" pitchFamily="34" charset="0"/>
              </a:rPr>
              <a:t>.</a:t>
            </a:r>
          </a:p>
          <a:p>
            <a:pPr>
              <a:lnSpc>
                <a:spcPts val="3400"/>
              </a:lnSpc>
            </a:pPr>
            <a:r>
              <a:rPr lang="en-US" altLang="zh-CN" sz="2200" i="1" dirty="0">
                <a:latin typeface="Quattrocento Sans" panose="020B0502050000020003" pitchFamily="34" charset="0"/>
              </a:rPr>
              <a:t>Our Solution</a:t>
            </a:r>
            <a:r>
              <a:rPr lang="en-US" altLang="zh-CN" sz="2200" dirty="0">
                <a:latin typeface="Quattrocento Sans" panose="020B0502050000020003" pitchFamily="34" charset="0"/>
              </a:rPr>
              <a:t>:</a:t>
            </a:r>
          </a:p>
          <a:p>
            <a:pPr marL="742950" lvl="1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Graph Alignment with GCN + Consistency Constraints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742950" lvl="1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→ dynamically model </a:t>
            </a:r>
            <a:r>
              <a:rPr lang="en-US" altLang="zh-CN" sz="2200" b="1" dirty="0">
                <a:latin typeface="Quattrocento Sans" panose="020B0502050000020003" pitchFamily="34" charset="0"/>
              </a:rPr>
              <a:t>spectral–spatial topology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742950" lvl="1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→ enforce consistency in </a:t>
            </a:r>
            <a:r>
              <a:rPr lang="en-US" altLang="zh-CN" sz="2200" b="1" dirty="0">
                <a:latin typeface="Quattrocento Sans" panose="020B0502050000020003" pitchFamily="34" charset="0"/>
              </a:rPr>
              <a:t>distribution + graph alignment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742950" lvl="1" indent="-28575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→ robust against domain shift.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50B6772-A6F7-C1CA-9002-AB93E7CABEDE}"/>
              </a:ext>
            </a:extLst>
          </p:cNvPr>
          <p:cNvSpPr/>
          <p:nvPr/>
        </p:nvSpPr>
        <p:spPr>
          <a:xfrm>
            <a:off x="286251" y="103644"/>
            <a:ext cx="6678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Quattrocento Sans" panose="020B0502050000020003" pitchFamily="34" charset="0"/>
              </a:rPr>
              <a:t>Motivation → Our Solution</a:t>
            </a:r>
          </a:p>
        </p:txBody>
      </p:sp>
      <p:pic>
        <p:nvPicPr>
          <p:cNvPr id="6" name="Picture 2" descr="Brand - GRSS-IEEE">
            <a:extLst>
              <a:ext uri="{FF2B5EF4-FFF2-40B4-BE49-F238E27FC236}">
                <a16:creationId xmlns:a16="http://schemas.microsoft.com/office/drawing/2014/main" id="{A423D674-25E7-737D-1695-D3161554F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2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B2F5B-3A33-8DB5-E6E6-0B66B4988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25DCDC1B-1913-4DBE-C120-0337F30D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7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12BB048-2D1F-FEF4-E0FC-7C415F30E1EB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2CA0198-9E9C-3E3A-B495-BEADBACBDAAE}"/>
              </a:ext>
            </a:extLst>
          </p:cNvPr>
          <p:cNvSpPr/>
          <p:nvPr/>
        </p:nvSpPr>
        <p:spPr>
          <a:xfrm>
            <a:off x="315" y="80690"/>
            <a:ext cx="22904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Outline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A87E8FE-CD5A-451E-ECC0-F918DB43D9E3}"/>
              </a:ext>
            </a:extLst>
          </p:cNvPr>
          <p:cNvGrpSpPr/>
          <p:nvPr/>
        </p:nvGrpSpPr>
        <p:grpSpPr>
          <a:xfrm>
            <a:off x="445952" y="1411805"/>
            <a:ext cx="8632734" cy="5135188"/>
            <a:chOff x="848" y="2436"/>
            <a:chExt cx="8041" cy="8887"/>
          </a:xfrm>
        </p:grpSpPr>
        <p:sp>
          <p:nvSpPr>
            <p:cNvPr id="12" name="矩形: 圆角 1">
              <a:extLst>
                <a:ext uri="{FF2B5EF4-FFF2-40B4-BE49-F238E27FC236}">
                  <a16:creationId xmlns:a16="http://schemas.microsoft.com/office/drawing/2014/main" id="{E577C379-E740-6249-396E-DC4F4BD95303}"/>
                </a:ext>
              </a:extLst>
            </p:cNvPr>
            <p:cNvSpPr/>
            <p:nvPr/>
          </p:nvSpPr>
          <p:spPr>
            <a:xfrm>
              <a:off x="848" y="3370"/>
              <a:ext cx="5315" cy="1088"/>
            </a:xfrm>
            <a:prstGeom prst="roundRect">
              <a:avLst/>
            </a:prstGeom>
            <a:solidFill>
              <a:srgbClr val="E6D8E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内容占位符 2">
              <a:extLst>
                <a:ext uri="{FF2B5EF4-FFF2-40B4-BE49-F238E27FC236}">
                  <a16:creationId xmlns:a16="http://schemas.microsoft.com/office/drawing/2014/main" id="{282F2AFD-D52A-E6BE-6C14-6B454EE76864}"/>
                </a:ext>
              </a:extLst>
            </p:cNvPr>
            <p:cNvSpPr txBox="1"/>
            <p:nvPr/>
          </p:nvSpPr>
          <p:spPr>
            <a:xfrm>
              <a:off x="848" y="2436"/>
              <a:ext cx="8041" cy="8887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lang="en-US" altLang="zh-CN" sz="30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Introduction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Method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kumimoji="0" lang="en-US" altLang="zh-CN" sz="3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Experiments</a:t>
              </a:r>
            </a:p>
            <a:p>
              <a:pPr marL="742950" marR="0" lvl="0" indent="-74295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AutoNum type="arabicPeriod"/>
                <a:defRPr/>
              </a:pPr>
              <a:r>
                <a:rPr lang="en-US" altLang="zh-CN" sz="3000" b="1" dirty="0">
                  <a:latin typeface="Quattrocento Sans" panose="020B0502050000020003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Conclusion</a:t>
              </a:r>
              <a:endParaRPr kumimoji="0" lang="zh-CN" altLang="en-US" sz="3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2" descr="Brand - GRSS-IEEE">
            <a:extLst>
              <a:ext uri="{FF2B5EF4-FFF2-40B4-BE49-F238E27FC236}">
                <a16:creationId xmlns:a16="http://schemas.microsoft.com/office/drawing/2014/main" id="{42B744D1-F4CA-4030-71DF-789BD22B1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24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0A1A6-7069-EF6D-337A-E060235D4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79049ADF-7F37-666C-D8DD-E4BFB4926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A46694-259B-2DF6-2056-EC9C1CBA7092}"/>
              </a:ext>
            </a:extLst>
          </p:cNvPr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13E5C55-38C9-7CDB-DC9A-59EB86219460}"/>
              </a:ext>
            </a:extLst>
          </p:cNvPr>
          <p:cNvSpPr/>
          <p:nvPr/>
        </p:nvSpPr>
        <p:spPr>
          <a:xfrm>
            <a:off x="346674" y="66405"/>
            <a:ext cx="9231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4000" b="1" dirty="0">
                <a:latin typeface="Quattrocento Sans" panose="020B0502050000020003" pitchFamily="34" charset="0"/>
                <a:ea typeface="微软雅黑" panose="020B0503020204020204" charset="-122"/>
              </a:rPr>
              <a:t>Overview</a:t>
            </a:r>
            <a:endParaRPr lang="en-US" altLang="zh-CN" sz="4000" dirty="0">
              <a:latin typeface="Quattrocento Sans" panose="020B0502050000020003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DF765F-7CB5-141C-1063-758B554D3A38}"/>
              </a:ext>
            </a:extLst>
          </p:cNvPr>
          <p:cNvSpPr txBox="1"/>
          <p:nvPr/>
        </p:nvSpPr>
        <p:spPr>
          <a:xfrm>
            <a:off x="346674" y="988217"/>
            <a:ext cx="11490396" cy="49576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Mamba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 Sans" panose="020B0502050000020003" pitchFamily="34" charset="0"/>
              </a:rPr>
              <a:t>New </a:t>
            </a:r>
            <a:r>
              <a:rPr lang="en-US" altLang="zh-CN" sz="2200" b="1" dirty="0">
                <a:latin typeface="Quattrocento Sans" panose="020B0502050000020003" pitchFamily="34" charset="0"/>
              </a:rPr>
              <a:t>State Space Model (SSM)</a:t>
            </a:r>
            <a:r>
              <a:rPr lang="en-US" altLang="zh-CN" sz="2200" dirty="0">
                <a:latin typeface="Quattrocento Sans" panose="020B0502050000020003" pitchFamily="34" charset="0"/>
              </a:rPr>
              <a:t> → combines control theory + DL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Strength</a:t>
            </a:r>
            <a:r>
              <a:rPr lang="en-US" altLang="zh-CN" sz="2200" dirty="0">
                <a:latin typeface="Quattrocento Sans" panose="020B0502050000020003" pitchFamily="34" charset="0"/>
              </a:rPr>
              <a:t>: captures long-range dependencies efficiently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Gap</a:t>
            </a:r>
            <a:r>
              <a:rPr lang="en-US" altLang="zh-CN" sz="2200" dirty="0">
                <a:latin typeface="Quattrocento Sans" panose="020B0502050000020003" pitchFamily="34" charset="0"/>
              </a:rPr>
              <a:t>: underexplored for </a:t>
            </a:r>
            <a:r>
              <a:rPr lang="en-US" altLang="zh-CN" sz="2200" b="1" dirty="0">
                <a:latin typeface="Quattrocento Sans" panose="020B0502050000020003" pitchFamily="34" charset="0"/>
              </a:rPr>
              <a:t>high-dim HSI</a:t>
            </a:r>
            <a:r>
              <a:rPr lang="en-US" altLang="zh-CN" sz="2200" dirty="0">
                <a:latin typeface="Quattrocento Sans" panose="020B0502050000020003" pitchFamily="34" charset="0"/>
              </a:rPr>
              <a:t> → potential for global feature modeling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Knowledge Distillation (KD)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Student learns from teacher</a:t>
            </a:r>
            <a:r>
              <a:rPr lang="en-US" altLang="zh-CN" sz="2200" dirty="0">
                <a:latin typeface="Quattrocento Sans" panose="020B0502050000020003" pitchFamily="34" charset="0"/>
              </a:rPr>
              <a:t> → hard + soft labels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Soft labels</a:t>
            </a:r>
            <a:r>
              <a:rPr lang="en-US" altLang="zh-CN" sz="2200" dirty="0">
                <a:latin typeface="Quattrocento Sans" panose="020B0502050000020003" pitchFamily="34" charset="0"/>
              </a:rPr>
              <a:t>: encode inter-class similarity, improve generalization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Gap</a:t>
            </a:r>
            <a:r>
              <a:rPr lang="en-US" altLang="zh-CN" sz="2200" dirty="0">
                <a:latin typeface="Quattrocento Sans" panose="020B0502050000020003" pitchFamily="34" charset="0"/>
              </a:rPr>
              <a:t>: limited use in cross-domain HSI → can enhance </a:t>
            </a:r>
            <a:r>
              <a:rPr lang="en-US" altLang="zh-CN" sz="2200" b="1" dirty="0">
                <a:latin typeface="Quattrocento Sans" panose="020B0502050000020003" pitchFamily="34" charset="0"/>
              </a:rPr>
              <a:t>inter-class consistency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Graph Neural Networks (GNNs)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Key idea</a:t>
            </a:r>
            <a:r>
              <a:rPr lang="en-US" altLang="zh-CN" sz="2200" dirty="0">
                <a:latin typeface="Quattrocento Sans" panose="020B0502050000020003" pitchFamily="34" charset="0"/>
              </a:rPr>
              <a:t>: aggregate neighbor info recursively, designed for </a:t>
            </a:r>
            <a:r>
              <a:rPr lang="en-US" altLang="zh-CN" sz="2200" b="1" dirty="0">
                <a:latin typeface="Quattrocento Sans" panose="020B0502050000020003" pitchFamily="34" charset="0"/>
              </a:rPr>
              <a:t>graph-structured data</a:t>
            </a:r>
            <a:endParaRPr lang="en-US" altLang="zh-CN" sz="2200" dirty="0">
              <a:latin typeface="Quattrocento Sans" panose="020B0502050000020003" pitchFamily="34" charset="0"/>
            </a:endParaRP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 err="1">
                <a:latin typeface="Quattrocento Sans" panose="020B0502050000020003" pitchFamily="34" charset="0"/>
              </a:rPr>
              <a:t>GraphSAGE</a:t>
            </a:r>
            <a:r>
              <a:rPr lang="en-US" altLang="zh-CN" sz="2200" dirty="0">
                <a:latin typeface="Quattrocento Sans" panose="020B0502050000020003" pitchFamily="34" charset="0"/>
              </a:rPr>
              <a:t>: iterative neighbor sampling + aggregation</a:t>
            </a:r>
          </a:p>
          <a:p>
            <a:pPr marL="8001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200" b="1" dirty="0">
                <a:latin typeface="Quattrocento Sans" panose="020B0502050000020003" pitchFamily="34" charset="0"/>
              </a:rPr>
              <a:t>Relevance</a:t>
            </a:r>
            <a:r>
              <a:rPr lang="en-US" altLang="zh-CN" sz="2200" dirty="0">
                <a:latin typeface="Quattrocento Sans" panose="020B0502050000020003" pitchFamily="34" charset="0"/>
              </a:rPr>
              <a:t>: model </a:t>
            </a:r>
            <a:r>
              <a:rPr lang="en-US" altLang="zh-CN" sz="2200" b="1" dirty="0">
                <a:latin typeface="Quattrocento Sans" panose="020B0502050000020003" pitchFamily="34" charset="0"/>
              </a:rPr>
              <a:t>spectral–spatial topology</a:t>
            </a:r>
            <a:r>
              <a:rPr lang="en-US" altLang="zh-CN" sz="2200" dirty="0">
                <a:latin typeface="Quattrocento Sans" panose="020B0502050000020003" pitchFamily="34" charset="0"/>
              </a:rPr>
              <a:t> in HSI, support alignment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endParaRPr lang="en-US" altLang="zh-CN" sz="2200" dirty="0">
              <a:latin typeface="Quattrocento Sans" panose="020B0502050000020003" pitchFamily="34" charset="0"/>
            </a:endParaRPr>
          </a:p>
        </p:txBody>
      </p:sp>
      <p:pic>
        <p:nvPicPr>
          <p:cNvPr id="3" name="Picture 2" descr="Brand - GRSS-IEEE">
            <a:extLst>
              <a:ext uri="{FF2B5EF4-FFF2-40B4-BE49-F238E27FC236}">
                <a16:creationId xmlns:a16="http://schemas.microsoft.com/office/drawing/2014/main" id="{07FE05CA-953B-8BE5-7219-43789407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7" y="-44930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092055" y="654699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64BCB0-A080-4E30-BA82-9ECF28F75699}" type="slidenum">
              <a:rPr kumimoji="0" lang="zh-CN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9</a:t>
            </a:fld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-7620" y="811530"/>
            <a:ext cx="12198985" cy="23495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0358" y="97581"/>
            <a:ext cx="9231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Quattrocento Sans" panose="020B0502050000020003" pitchFamily="34" charset="0"/>
                <a:ea typeface="微软雅黑" panose="020B0503020204020204" charset="-122"/>
              </a:rPr>
              <a:t>Method: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0359" y="1276560"/>
            <a:ext cx="4140002" cy="4769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ts val="3400"/>
              </a:lnSpc>
            </a:pPr>
            <a:r>
              <a:rPr lang="en-US" altLang="zh-CN" sz="2000" dirty="0">
                <a:latin typeface="Quattrocento Sans" panose="020B0502050000020003" pitchFamily="34" charset="0"/>
              </a:rPr>
              <a:t>The proposed </a:t>
            </a:r>
            <a:r>
              <a:rPr lang="en-US" altLang="zh-CN" sz="2000" b="1" dirty="0" err="1">
                <a:latin typeface="Quattrocento Sans" panose="020B0502050000020003" pitchFamily="34" charset="0"/>
              </a:rPr>
              <a:t>MKDnet</a:t>
            </a:r>
            <a:r>
              <a:rPr lang="en-US" altLang="zh-CN" sz="2000" dirty="0">
                <a:latin typeface="Quattrocento Sans" panose="020B0502050000020003" pitchFamily="34" charset="0"/>
              </a:rPr>
              <a:t> consists of three key modules: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Quattrocento Sans" panose="020B0502050000020003" pitchFamily="34" charset="0"/>
              </a:rPr>
              <a:t>Feature extractor</a:t>
            </a:r>
            <a:r>
              <a:rPr lang="en-US" altLang="zh-CN" sz="2000" dirty="0">
                <a:latin typeface="Quattrocento Sans" panose="020B0502050000020003" pitchFamily="34" charset="0"/>
              </a:rPr>
              <a:t> – jointly captures global and local HSI features.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Quattrocento Sans" panose="020B0502050000020003" pitchFamily="34" charset="0"/>
              </a:rPr>
              <a:t>Domain alignment</a:t>
            </a:r>
            <a:r>
              <a:rPr lang="en-US" altLang="zh-CN" sz="2000" dirty="0">
                <a:latin typeface="Quattrocento Sans" panose="020B0502050000020003" pitchFamily="34" charset="0"/>
              </a:rPr>
              <a:t> – includes distribution alignment (via knowledge distillation) and graph alignment (via GOT).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Quattrocento Sans" panose="020B0502050000020003" pitchFamily="34" charset="0"/>
              </a:rPr>
              <a:t>Classifier</a:t>
            </a:r>
            <a:r>
              <a:rPr lang="en-US" altLang="zh-CN" sz="2000" dirty="0">
                <a:latin typeface="Quattrocento Sans" panose="020B0502050000020003" pitchFamily="34" charset="0"/>
              </a:rPr>
              <a:t> – ensures domain-invariant prediction.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84CC58-B5DA-79AC-6605-D2F2645EF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361" y="946748"/>
            <a:ext cx="7772400" cy="46824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53DDF5-5452-9687-8F24-170CAE01C1D6}"/>
              </a:ext>
            </a:extLst>
          </p:cNvPr>
          <p:cNvSpPr txBox="1"/>
          <p:nvPr/>
        </p:nvSpPr>
        <p:spPr>
          <a:xfrm>
            <a:off x="4390361" y="5278790"/>
            <a:ext cx="7548896" cy="1360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ts val="3400"/>
              </a:lnSpc>
            </a:pPr>
            <a:r>
              <a:rPr lang="en-US" altLang="zh-CN" sz="2000" b="1" dirty="0">
                <a:latin typeface="Quattrocento Sans" panose="020B0502050000020003" pitchFamily="34" charset="0"/>
              </a:rPr>
              <a:t>Pipeline:</a:t>
            </a:r>
          </a:p>
          <a:p>
            <a:pPr marL="3429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Quattrocento Sans" panose="020B0502050000020003" pitchFamily="34" charset="0"/>
              </a:rPr>
              <a:t>Input labeled patches from SD + unlabeled patches from TD</a:t>
            </a:r>
          </a:p>
          <a:p>
            <a:pPr marL="342900" lvl="1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Quattrocento Sans" panose="020B0502050000020003" pitchFamily="34" charset="0"/>
              </a:rPr>
              <a:t>Extract features → align (distribution + graph) → classify TD</a:t>
            </a:r>
          </a:p>
        </p:txBody>
      </p:sp>
      <p:pic>
        <p:nvPicPr>
          <p:cNvPr id="11" name="Picture 2" descr="Brand - GRSS-IEEE">
            <a:extLst>
              <a:ext uri="{FF2B5EF4-FFF2-40B4-BE49-F238E27FC236}">
                <a16:creationId xmlns:a16="http://schemas.microsoft.com/office/drawing/2014/main" id="{6D1F87B9-0E88-6934-9C82-46E8FFB3A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3348" y="-63314"/>
            <a:ext cx="1349413" cy="91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8"/>
    </mc:Choice>
    <mc:Fallback xmlns="">
      <p:transition spd="slow" advTm="3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2003</Words>
  <Application>Microsoft Macintosh PowerPoint</Application>
  <PresentationFormat>宽屏</PresentationFormat>
  <Paragraphs>580</Paragraphs>
  <Slides>27</Slides>
  <Notes>27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微软雅黑</vt:lpstr>
      <vt:lpstr>Arial</vt:lpstr>
      <vt:lpstr>Calibri</vt:lpstr>
      <vt:lpstr>Cambria Math</vt:lpstr>
      <vt:lpstr>Quattrocento Sans</vt:lpstr>
      <vt:lpstr>Times New Roman</vt:lpstr>
      <vt:lpstr>Wingdings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changle_qu</dc:creator>
  <cp:lastModifiedBy>Y46369</cp:lastModifiedBy>
  <cp:revision>448</cp:revision>
  <dcterms:created xsi:type="dcterms:W3CDTF">2023-08-09T12:44:00Z</dcterms:created>
  <dcterms:modified xsi:type="dcterms:W3CDTF">2025-10-03T20:27:07Z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2052-12.1.0.22529</vt:lpwstr>
  </property>
</Properties>
</file>